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64" r:id="rId2"/>
    <p:sldId id="256" r:id="rId3"/>
    <p:sldId id="257" r:id="rId4"/>
    <p:sldId id="277" r:id="rId5"/>
    <p:sldId id="286" r:id="rId6"/>
    <p:sldId id="280" r:id="rId7"/>
    <p:sldId id="281" r:id="rId8"/>
    <p:sldId id="278" r:id="rId9"/>
    <p:sldId id="284" r:id="rId10"/>
    <p:sldId id="285" r:id="rId11"/>
    <p:sldId id="283" r:id="rId12"/>
    <p:sldId id="260" r:id="rId13"/>
    <p:sldId id="289" r:id="rId14"/>
    <p:sldId id="282" r:id="rId15"/>
    <p:sldId id="262" r:id="rId16"/>
    <p:sldId id="291" r:id="rId17"/>
    <p:sldId id="279" r:id="rId18"/>
    <p:sldId id="263" r:id="rId19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3FD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34"/>
    <p:restoredTop sz="94615"/>
  </p:normalViewPr>
  <p:slideViewPr>
    <p:cSldViewPr snapToGrid="0" snapToObjects="1">
      <p:cViewPr varScale="1">
        <p:scale>
          <a:sx n="106" d="100"/>
          <a:sy n="106" d="100"/>
        </p:scale>
        <p:origin x="688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0243C7-EBB2-A743-A0D4-F904A89A9D95}" type="datetimeFigureOut">
              <a:rPr lang="pt-BR" smtClean="0"/>
              <a:t>08/05/2026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46F648-6A8B-5648-B0E7-FFBD879B42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0759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1000"/>
              </a:spcAft>
              <a:defRPr sz="2000"/>
            </a:pPr>
            <a:r>
              <a:rPr lang="pt-BR" dirty="0"/>
              <a:t>Olá, boa tarde.</a:t>
            </a:r>
          </a:p>
          <a:p>
            <a:pPr>
              <a:spcAft>
                <a:spcPts val="1000"/>
              </a:spcAft>
              <a:defRPr sz="2000"/>
            </a:pPr>
            <a:r>
              <a:rPr lang="pt-BR" dirty="0"/>
              <a:t>Quero agradecer muito o convite.</a:t>
            </a:r>
          </a:p>
          <a:p>
            <a:pPr>
              <a:spcAft>
                <a:spcPts val="1000"/>
              </a:spcAft>
              <a:defRPr sz="2000"/>
            </a:pPr>
            <a:r>
              <a:rPr lang="pt-BR" dirty="0"/>
              <a:t>É uma grande honra estar aqui hoje, principalmente para conversar com vocês sobre um assunto que é tão presente na vida de todos nós.</a:t>
            </a:r>
          </a:p>
          <a:p>
            <a:pPr>
              <a:spcAft>
                <a:spcPts val="1000"/>
              </a:spcAft>
              <a:defRPr sz="2000"/>
            </a:pPr>
            <a:r>
              <a:rPr lang="pt-BR" dirty="0"/>
              <a:t>Eu sou a </a:t>
            </a:r>
            <a:r>
              <a:rPr lang="pt-BR" dirty="0" err="1"/>
              <a:t>Dra</a:t>
            </a:r>
            <a:r>
              <a:rPr lang="pt-BR" dirty="0"/>
              <a:t> Rita Jorge, psiquiatra e capitã do </a:t>
            </a:r>
            <a:r>
              <a:rPr lang="pt-BR" dirty="0" err="1"/>
              <a:t>bote.salva.vidas</a:t>
            </a:r>
            <a:r>
              <a:rPr lang="pt-BR" dirty="0"/>
              <a:t> que essa semana bateu 400.000 seguidores! O que me enche de alegria e satisfação por estar </a:t>
            </a:r>
            <a:r>
              <a:rPr lang="pt-BR" dirty="0" err="1"/>
              <a:t>constribuindo</a:t>
            </a:r>
            <a:r>
              <a:rPr lang="pt-BR" dirty="0"/>
              <a:t> de alguma forma em trocar conhecimento em saúde nas redes sociais.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46F648-6A8B-5648-B0E7-FFBD879B4212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08470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Gabriel estava com 6 anos quando foi diagnosticado com TEA... O mundo deles ruiu... Não sabiam nem por onde começar, as preocupações em como darem conta de oferecer o melhor que podiam, o receio do filho vir a sofrer preconceitos, foi um período bem difícil e que exigiu muito de ambos... No inicio eles foram se revezando para dar conta das demandas e garantir que pudesse seguir o tratamento... Mas logo perceberam que um teria que abrir </a:t>
            </a:r>
            <a:r>
              <a:rPr lang="pt-BR" dirty="0" err="1"/>
              <a:t>mao</a:t>
            </a:r>
            <a:r>
              <a:rPr lang="pt-BR" dirty="0"/>
              <a:t> de sua carreira para se dedicar mais aos filhos... Joana, então, passou a trabalhar de casa dando aulas online de inglês e assumiu a rotina corrida...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46F648-6A8B-5648-B0E7-FFBD879B4212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04609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Gabriel estava com 6 anos quando foi diagnosticado com TEA... O mundo deles ruiu... Não sabiam nem por onde começar, as preocupações em como darem conta de oferecer o melhor que podiam, o receio do filho vir a sofrer preconceitos, foi um período bem difícil e que exigiu muito de ambos... No inicio eles foram se revezando para dar conta das demandas e garantir que pudesse seguir o tratamento... Mas logo perceberam que um teria que abrir </a:t>
            </a:r>
            <a:r>
              <a:rPr lang="pt-BR" dirty="0" err="1"/>
              <a:t>mao</a:t>
            </a:r>
            <a:r>
              <a:rPr lang="pt-BR" dirty="0"/>
              <a:t> de sua carreira para se dedicar mais aos filhos... Joana, então, passou a trabalhar de casa dando aulas online de inglês e assumiu a rotina corrida...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46F648-6A8B-5648-B0E7-FFBD879B4212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79351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Temos poucos estudos robustos no Brasil, mas os levantamentos recentes são alarmantes....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46F648-6A8B-5648-B0E7-FFBD879B4212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2894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Eu fui convidada para falar pra </a:t>
            </a:r>
            <a:r>
              <a:rPr lang="pt-BR" dirty="0" err="1"/>
              <a:t>voces</a:t>
            </a:r>
            <a:r>
              <a:rPr lang="pt-BR" dirty="0"/>
              <a:t> sobre a </a:t>
            </a:r>
            <a:r>
              <a:rPr lang="pt-BR" dirty="0" err="1"/>
              <a:t>Sindrome</a:t>
            </a:r>
            <a:r>
              <a:rPr lang="pt-BR" dirty="0"/>
              <a:t> de burnout Parental, mas pra isso eu vou começar contando uma historinha fictícia pra </a:t>
            </a:r>
            <a:r>
              <a:rPr lang="pt-BR" dirty="0" err="1"/>
              <a:t>vcs</a:t>
            </a:r>
            <a:r>
              <a:rPr lang="pt-BR" dirty="0"/>
              <a:t>...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46F648-6A8B-5648-B0E7-FFBD879B4212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56760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err="1"/>
              <a:t>Entao</a:t>
            </a:r>
            <a:r>
              <a:rPr lang="pt-BR" dirty="0"/>
              <a:t>, pergunto pra vocês: qual a diferencia entre cansaço, exaustão e burnout?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46F648-6A8B-5648-B0E7-FFBD879B4212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01592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Burnout parental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46F648-6A8B-5648-B0E7-FFBD879B4212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1073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err="1"/>
              <a:t>Entao</a:t>
            </a:r>
            <a:r>
              <a:rPr lang="pt-BR" dirty="0"/>
              <a:t>, pergunto pra vocês: qual a diferencia entre cansaço, exaustão e burnout?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46F648-6A8B-5648-B0E7-FFBD879B4212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0604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Temos poucos estudos robustos no Brasil, mas os levantamentos recentes são alarmantes....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46F648-6A8B-5648-B0E7-FFBD879B4212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12754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00100" lvl="1" indent="-342900" algn="just">
              <a:spcAft>
                <a:spcPts val="1000"/>
              </a:spcAft>
              <a:buFont typeface="Arial" panose="020B0604020202020204" pitchFamily="34" charset="0"/>
              <a:buChar char="•"/>
              <a:defRPr sz="2000"/>
            </a:pPr>
            <a:r>
              <a:rPr lang="pt-BR" sz="1200" dirty="0">
                <a:solidFill>
                  <a:schemeClr val="tx1"/>
                </a:solidFill>
              </a:rPr>
              <a:t> </a:t>
            </a:r>
          </a:p>
          <a:p>
            <a:pPr marL="800100" marR="0" lvl="1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pPr>
            <a:r>
              <a:rPr lang="pt-BR" sz="1200" dirty="0">
                <a:solidFill>
                  <a:schemeClr val="tx1"/>
                </a:solidFill>
              </a:rPr>
              <a:t>Isso gera um padrão neurofisiológico de </a:t>
            </a:r>
            <a:r>
              <a:rPr lang="pt-BR" sz="1200" dirty="0" err="1">
                <a:solidFill>
                  <a:schemeClr val="tx1"/>
                </a:solidFill>
              </a:rPr>
              <a:t>hipervigilância</a:t>
            </a:r>
            <a:r>
              <a:rPr lang="pt-BR" sz="1200" dirty="0">
                <a:solidFill>
                  <a:schemeClr val="tx1"/>
                </a:solidFill>
              </a:rPr>
              <a:t> crônica muito semelhante ao observado em cuidadores de pacientes graves.  </a:t>
            </a:r>
          </a:p>
          <a:p>
            <a:pPr marL="800100" lvl="1" indent="-342900" algn="just">
              <a:spcAft>
                <a:spcPts val="1000"/>
              </a:spcAft>
              <a:buFont typeface="Arial" panose="020B0604020202020204" pitchFamily="34" charset="0"/>
              <a:buChar char="•"/>
              <a:defRPr sz="2000"/>
            </a:pPr>
            <a:r>
              <a:rPr lang="pt-BR" sz="1200" dirty="0">
                <a:solidFill>
                  <a:schemeClr val="tx1"/>
                </a:solidFill>
              </a:rPr>
              <a:t>Muitos pais descrevem:</a:t>
            </a:r>
          </a:p>
          <a:p>
            <a:pPr marL="800100" lvl="1" indent="-342900" algn="just">
              <a:spcAft>
                <a:spcPts val="1000"/>
              </a:spcAft>
              <a:buFont typeface="Arial" panose="020B0604020202020204" pitchFamily="34" charset="0"/>
              <a:buChar char="•"/>
              <a:defRPr sz="2000"/>
            </a:pPr>
            <a:endParaRPr lang="pt-BR" sz="1200" dirty="0">
              <a:solidFill>
                <a:schemeClr val="tx1"/>
              </a:solidFill>
            </a:endParaRPr>
          </a:p>
          <a:p>
            <a:pPr marL="800100" lvl="1" indent="-342900" algn="just">
              <a:spcAft>
                <a:spcPts val="1000"/>
              </a:spcAft>
              <a:buFont typeface="Arial" panose="020B0604020202020204" pitchFamily="34" charset="0"/>
              <a:buChar char="•"/>
              <a:defRPr sz="2000"/>
            </a:pPr>
            <a:r>
              <a:rPr lang="pt-BR" sz="1200" dirty="0">
                <a:solidFill>
                  <a:schemeClr val="tx1"/>
                </a:solidFill>
              </a:rPr>
              <a:t>“não desligar nunca”.</a:t>
            </a:r>
          </a:p>
          <a:p>
            <a:pPr marL="800100" marR="0" lvl="1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pPr>
            <a:endParaRPr lang="pt-BR" sz="1200" dirty="0">
              <a:solidFill>
                <a:schemeClr val="tx1"/>
              </a:solidFill>
            </a:endParaRPr>
          </a:p>
          <a:p>
            <a:pPr marL="800100" lvl="1" indent="-342900" algn="just">
              <a:spcAft>
                <a:spcPts val="1000"/>
              </a:spcAft>
              <a:buFont typeface="Arial" panose="020B0604020202020204" pitchFamily="34" charset="0"/>
              <a:buChar char="•"/>
              <a:defRPr sz="2000"/>
            </a:pPr>
            <a:endParaRPr lang="pt-BR" sz="1200" dirty="0">
              <a:solidFill>
                <a:schemeClr val="tx1"/>
              </a:solidFill>
            </a:endParaRPr>
          </a:p>
          <a:p>
            <a:pPr marL="800100" lvl="1" indent="-342900" algn="just">
              <a:spcAft>
                <a:spcPts val="1000"/>
              </a:spcAft>
              <a:buFont typeface="Arial" panose="020B0604020202020204" pitchFamily="34" charset="0"/>
              <a:buChar char="•"/>
              <a:defRPr sz="2000"/>
            </a:pPr>
            <a:r>
              <a:rPr lang="pt-BR" sz="1200" dirty="0">
                <a:solidFill>
                  <a:schemeClr val="tx1"/>
                </a:solidFill>
              </a:rPr>
              <a:t>* vigilância constante;</a:t>
            </a:r>
          </a:p>
          <a:p>
            <a:pPr marL="800100" lvl="1" indent="-342900" algn="just">
              <a:spcAft>
                <a:spcPts val="1000"/>
              </a:spcAft>
              <a:buFont typeface="Arial" panose="020B0604020202020204" pitchFamily="34" charset="0"/>
              <a:buChar char="•"/>
              <a:defRPr sz="2000"/>
            </a:pPr>
            <a:r>
              <a:rPr lang="pt-BR" sz="1200" dirty="0">
                <a:solidFill>
                  <a:schemeClr val="tx1"/>
                </a:solidFill>
              </a:rPr>
              <a:t>* imprevisibilidade;</a:t>
            </a:r>
          </a:p>
          <a:p>
            <a:pPr marL="800100" lvl="1" indent="-342900" algn="just">
              <a:spcAft>
                <a:spcPts val="1000"/>
              </a:spcAft>
              <a:buFont typeface="Arial" panose="020B0604020202020204" pitchFamily="34" charset="0"/>
              <a:buChar char="•"/>
              <a:defRPr sz="2000"/>
            </a:pPr>
            <a:r>
              <a:rPr lang="pt-BR" sz="1200" dirty="0">
                <a:solidFill>
                  <a:schemeClr val="tx1"/>
                </a:solidFill>
              </a:rPr>
              <a:t>* dificuldade de regulação emocional da criança;</a:t>
            </a:r>
          </a:p>
          <a:p>
            <a:pPr marL="800100" lvl="1" indent="-342900" algn="just">
              <a:spcAft>
                <a:spcPts val="1000"/>
              </a:spcAft>
              <a:buFont typeface="Arial" panose="020B0604020202020204" pitchFamily="34" charset="0"/>
              <a:buChar char="•"/>
              <a:defRPr sz="2000"/>
            </a:pPr>
            <a:r>
              <a:rPr lang="pt-BR" sz="1200" dirty="0">
                <a:solidFill>
                  <a:schemeClr val="tx1"/>
                </a:solidFill>
              </a:rPr>
              <a:t>* crises comportamentais;</a:t>
            </a:r>
          </a:p>
          <a:p>
            <a:pPr marL="800100" lvl="1" indent="-342900" algn="just">
              <a:spcAft>
                <a:spcPts val="1000"/>
              </a:spcAft>
              <a:buFont typeface="Arial" panose="020B0604020202020204" pitchFamily="34" charset="0"/>
              <a:buChar char="•"/>
              <a:defRPr sz="2000"/>
            </a:pPr>
            <a:r>
              <a:rPr lang="pt-BR" sz="1200" dirty="0">
                <a:solidFill>
                  <a:schemeClr val="tx1"/>
                </a:solidFill>
              </a:rPr>
              <a:t>* necessidade de mediação social contínua;</a:t>
            </a:r>
          </a:p>
          <a:p>
            <a:pPr marL="800100" lvl="1" indent="-342900" algn="just">
              <a:spcAft>
                <a:spcPts val="1000"/>
              </a:spcAft>
              <a:buFont typeface="Arial" panose="020B0604020202020204" pitchFamily="34" charset="0"/>
              <a:buChar char="•"/>
              <a:defRPr sz="2000"/>
            </a:pPr>
            <a:r>
              <a:rPr lang="pt-BR" sz="1200" dirty="0">
                <a:solidFill>
                  <a:schemeClr val="tx1"/>
                </a:solidFill>
              </a:rPr>
              <a:t>* luta permanente por inclusão e acesso terapêutico.</a:t>
            </a:r>
          </a:p>
          <a:p>
            <a:pPr marL="800100" lvl="1" indent="-342900" algn="just">
              <a:spcAft>
                <a:spcPts val="1000"/>
              </a:spcAft>
              <a:buFont typeface="Arial" panose="020B0604020202020204" pitchFamily="34" charset="0"/>
              <a:buChar char="•"/>
              <a:defRPr sz="2000"/>
            </a:pPr>
            <a:endParaRPr lang="pt-BR" sz="1200" dirty="0">
              <a:solidFill>
                <a:schemeClr val="tx1"/>
              </a:solidFill>
            </a:endParaRPr>
          </a:p>
          <a:p>
            <a:pPr marL="800100" lvl="1" indent="-342900" algn="just">
              <a:spcAft>
                <a:spcPts val="1000"/>
              </a:spcAft>
              <a:buFont typeface="Arial" panose="020B0604020202020204" pitchFamily="34" charset="0"/>
              <a:buChar char="•"/>
              <a:defRPr sz="2000"/>
            </a:pPr>
            <a:r>
              <a:rPr lang="pt-BR" sz="1200" dirty="0">
                <a:solidFill>
                  <a:schemeClr val="tx1"/>
                </a:solidFill>
              </a:rPr>
              <a:t>Um conceito importante: “carga invisível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46F648-6A8B-5648-B0E7-FFBD879B4212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36228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Portanto, é importante que </a:t>
            </a:r>
            <a:r>
              <a:rPr lang="pt-BR" dirty="0" err="1"/>
              <a:t>vcs</a:t>
            </a:r>
            <a:r>
              <a:rPr lang="pt-BR" dirty="0"/>
              <a:t> tenham claro pra </a:t>
            </a:r>
            <a:r>
              <a:rPr lang="pt-BR" dirty="0" err="1"/>
              <a:t>vcs</a:t>
            </a:r>
            <a:r>
              <a:rPr lang="pt-BR" dirty="0"/>
              <a:t> que </a:t>
            </a:r>
            <a:r>
              <a:rPr lang="pt-BR" sz="1200" dirty="0"/>
              <a:t>Burnout parental </a:t>
            </a:r>
            <a:r>
              <a:rPr lang="pt-BR" sz="1200" b="1" dirty="0"/>
              <a:t>não</a:t>
            </a:r>
            <a:r>
              <a:rPr lang="pt-BR" sz="1200" dirty="0"/>
              <a:t> é falta de amor. 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46F648-6A8B-5648-B0E7-FFBD879B4212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62751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Portanto, é importante que </a:t>
            </a:r>
            <a:r>
              <a:rPr lang="pt-BR" dirty="0" err="1"/>
              <a:t>vcs</a:t>
            </a:r>
            <a:r>
              <a:rPr lang="pt-BR" dirty="0"/>
              <a:t> tenham claro pra </a:t>
            </a:r>
            <a:r>
              <a:rPr lang="pt-BR" dirty="0" err="1"/>
              <a:t>vcs</a:t>
            </a:r>
            <a:r>
              <a:rPr lang="pt-BR" dirty="0"/>
              <a:t> que </a:t>
            </a:r>
            <a:r>
              <a:rPr lang="pt-BR" sz="1200" dirty="0"/>
              <a:t>Burnout parental </a:t>
            </a:r>
            <a:r>
              <a:rPr lang="pt-BR" sz="1200" b="1" dirty="0"/>
              <a:t>não</a:t>
            </a:r>
            <a:r>
              <a:rPr lang="pt-BR" sz="1200" dirty="0"/>
              <a:t> é falta de amor. 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46F648-6A8B-5648-B0E7-FFBD879B4212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7858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5/8/26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5/8/26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5/8/26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5/8/26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5/8/26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5/8/26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5/8/26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late_page_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FFB64EA1-FC32-E11F-9B2B-DA1C5111BF7C}"/>
              </a:ext>
            </a:extLst>
          </p:cNvPr>
          <p:cNvSpPr txBox="1"/>
          <p:nvPr/>
        </p:nvSpPr>
        <p:spPr>
          <a:xfrm>
            <a:off x="5386373" y="4379630"/>
            <a:ext cx="26084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b="1" dirty="0"/>
              <a:t>BOTE.SALVA.VIDAS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A705FA82-0613-AE1E-CFF6-F0EFBD7AB0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8150" y="744270"/>
            <a:ext cx="3263549" cy="5131873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DC9D761-07F5-271D-2036-0C2E32B3A0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587" y="732381"/>
            <a:ext cx="3444552" cy="3483255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88B1A00C-3739-2530-C975-A22632CE9A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947" y="4318897"/>
            <a:ext cx="542822" cy="539179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6B3FCF14-29EE-EED6-0753-DBB1E2D87405}"/>
              </a:ext>
            </a:extLst>
          </p:cNvPr>
          <p:cNvSpPr txBox="1"/>
          <p:nvPr/>
        </p:nvSpPr>
        <p:spPr>
          <a:xfrm>
            <a:off x="5284801" y="4948016"/>
            <a:ext cx="3413349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2200" b="1" dirty="0"/>
              <a:t>Dra. Rita Jorge</a:t>
            </a:r>
          </a:p>
          <a:p>
            <a:pPr algn="r"/>
            <a:r>
              <a:rPr lang="pt-BR" dirty="0"/>
              <a:t>29 anos de experiência clínica</a:t>
            </a:r>
          </a:p>
          <a:p>
            <a:pPr algn="r"/>
            <a:r>
              <a:rPr lang="pt-BR" dirty="0"/>
              <a:t>Do presencial às redes sociais</a:t>
            </a:r>
          </a:p>
        </p:txBody>
      </p:sp>
    </p:spTree>
    <p:extLst>
      <p:ext uri="{BB962C8B-B14F-4D97-AF65-F5344CB8AC3E}">
        <p14:creationId xmlns:p14="http://schemas.microsoft.com/office/powerpoint/2010/main" val="32436535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late_page_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6" name="Retângulo Arredondado 5">
            <a:extLst>
              <a:ext uri="{FF2B5EF4-FFF2-40B4-BE49-F238E27FC236}">
                <a16:creationId xmlns:a16="http://schemas.microsoft.com/office/drawing/2014/main" id="{72E1A321-8476-367E-3BA0-BD93F5587A19}"/>
              </a:ext>
            </a:extLst>
          </p:cNvPr>
          <p:cNvSpPr/>
          <p:nvPr/>
        </p:nvSpPr>
        <p:spPr>
          <a:xfrm>
            <a:off x="2979174" y="478195"/>
            <a:ext cx="8813775" cy="5098146"/>
          </a:xfrm>
          <a:prstGeom prst="round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99000">
                <a:schemeClr val="tx2">
                  <a:lumMod val="20000"/>
                  <a:lumOff val="80000"/>
                </a:scheme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000"/>
              </a:spcAft>
              <a:defRPr sz="2000"/>
            </a:pPr>
            <a:r>
              <a:rPr lang="pt-BR" sz="2600" b="1" dirty="0">
                <a:solidFill>
                  <a:schemeClr val="tx1"/>
                </a:solidFill>
              </a:rPr>
              <a:t>E tenta fazer parecer que está tudo bem. </a:t>
            </a:r>
          </a:p>
          <a:p>
            <a:pPr>
              <a:spcAft>
                <a:spcPts val="1000"/>
              </a:spcAft>
              <a:defRPr sz="2000"/>
            </a:pPr>
            <a:endParaRPr lang="pt-BR" sz="2600" dirty="0">
              <a:solidFill>
                <a:schemeClr val="tx1"/>
              </a:solidFill>
            </a:endParaRPr>
          </a:p>
          <a:p>
            <a:pPr>
              <a:spcAft>
                <a:spcPts val="1000"/>
              </a:spcAft>
              <a:defRPr sz="2000"/>
            </a:pPr>
            <a:r>
              <a:rPr lang="pt-BR" sz="2600" dirty="0">
                <a:solidFill>
                  <a:schemeClr val="tx1"/>
                </a:solidFill>
              </a:rPr>
              <a:t>Mas aos poucos… o cansaço vai se tornando exaustão... Vem a culpa, intolerância, distanciamento emocional, sensação de incompetência, de insuficiência...</a:t>
            </a:r>
          </a:p>
          <a:p>
            <a:pPr>
              <a:spcAft>
                <a:spcPts val="1000"/>
              </a:spcAft>
              <a:defRPr sz="2000"/>
            </a:pPr>
            <a:endParaRPr lang="pt-BR" sz="2600" dirty="0">
              <a:solidFill>
                <a:schemeClr val="tx1"/>
              </a:solidFill>
            </a:endParaRPr>
          </a:p>
          <a:p>
            <a:pPr>
              <a:spcAft>
                <a:spcPts val="1000"/>
              </a:spcAft>
              <a:defRPr sz="2000"/>
            </a:pPr>
            <a:r>
              <a:rPr lang="pt-BR" sz="2600" dirty="0">
                <a:solidFill>
                  <a:schemeClr val="tx1"/>
                </a:solidFill>
              </a:rPr>
              <a:t>E o corpo também fala… com sintomas físicos que mostram que algo não está sustentando. Dores, gastrites, sintomas intestinais, enxaquecas, nada que apareça nos exames.</a:t>
            </a:r>
          </a:p>
          <a:p>
            <a:pPr>
              <a:spcAft>
                <a:spcPts val="1000"/>
              </a:spcAft>
              <a:defRPr sz="2000"/>
            </a:pPr>
            <a:endParaRPr lang="pt-BR" sz="2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892477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late_page_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6" name="Retângulo Arredondado 5">
            <a:extLst>
              <a:ext uri="{FF2B5EF4-FFF2-40B4-BE49-F238E27FC236}">
                <a16:creationId xmlns:a16="http://schemas.microsoft.com/office/drawing/2014/main" id="{72E1A321-8476-367E-3BA0-BD93F5587A19}"/>
              </a:ext>
            </a:extLst>
          </p:cNvPr>
          <p:cNvSpPr/>
          <p:nvPr/>
        </p:nvSpPr>
        <p:spPr>
          <a:xfrm>
            <a:off x="3185652" y="694763"/>
            <a:ext cx="8607297" cy="4899921"/>
          </a:xfrm>
          <a:prstGeom prst="round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99000">
                <a:schemeClr val="tx2">
                  <a:lumMod val="20000"/>
                  <a:lumOff val="80000"/>
                </a:scheme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000"/>
              </a:spcAft>
              <a:defRPr sz="2000"/>
            </a:pPr>
            <a:r>
              <a:rPr lang="pt-BR" sz="2400" dirty="0">
                <a:solidFill>
                  <a:schemeClr val="tx1"/>
                </a:solidFill>
              </a:rPr>
              <a:t>E uma das sensações mais mais difíceis de lidar</a:t>
            </a:r>
          </a:p>
          <a:p>
            <a:pPr>
              <a:spcAft>
                <a:spcPts val="1000"/>
              </a:spcAft>
              <a:defRPr sz="2000"/>
            </a:pPr>
            <a:r>
              <a:rPr lang="pt-BR" sz="2400" dirty="0">
                <a:solidFill>
                  <a:schemeClr val="tx1"/>
                </a:solidFill>
              </a:rPr>
              <a:t>O </a:t>
            </a:r>
            <a:r>
              <a:rPr lang="pt-BR" sz="2400" b="1" dirty="0">
                <a:solidFill>
                  <a:schemeClr val="tx1"/>
                </a:solidFill>
              </a:rPr>
              <a:t>distanciamento emocional! </a:t>
            </a:r>
          </a:p>
          <a:p>
            <a:pPr>
              <a:spcAft>
                <a:spcPts val="1000"/>
              </a:spcAft>
              <a:defRPr sz="2000"/>
            </a:pPr>
            <a:r>
              <a:rPr lang="pt-BR" sz="2400" dirty="0">
                <a:solidFill>
                  <a:schemeClr val="tx1"/>
                </a:solidFill>
              </a:rPr>
              <a:t>Você faz tudo. Todas as obrigações perfeitamente.</a:t>
            </a:r>
          </a:p>
          <a:p>
            <a:pPr>
              <a:spcAft>
                <a:spcPts val="1000"/>
              </a:spcAft>
              <a:defRPr sz="2000"/>
            </a:pPr>
            <a:r>
              <a:rPr lang="pt-BR" sz="2400" dirty="0">
                <a:solidFill>
                  <a:schemeClr val="tx1"/>
                </a:solidFill>
              </a:rPr>
              <a:t>Mas se sente desconectado. Anestesiado.  No automático. </a:t>
            </a:r>
          </a:p>
          <a:p>
            <a:pPr>
              <a:spcAft>
                <a:spcPts val="1000"/>
              </a:spcAft>
              <a:defRPr sz="2000"/>
            </a:pPr>
            <a:r>
              <a:rPr lang="pt-BR" sz="2400" dirty="0">
                <a:solidFill>
                  <a:schemeClr val="tx1"/>
                </a:solidFill>
              </a:rPr>
              <a:t>E quando cai a ficha isso dói demais.</a:t>
            </a:r>
          </a:p>
          <a:p>
            <a:pPr>
              <a:spcAft>
                <a:spcPts val="1000"/>
              </a:spcAft>
              <a:defRPr sz="2000"/>
            </a:pPr>
            <a:r>
              <a:rPr lang="pt-BR" sz="2400" dirty="0">
                <a:solidFill>
                  <a:schemeClr val="tx1"/>
                </a:solidFill>
              </a:rPr>
              <a:t>A ficha que amor precisa sustentar mais coisas do que deveria. Por mais tempo do que seria possível. E quase sem alívio.</a:t>
            </a:r>
          </a:p>
          <a:p>
            <a:pPr>
              <a:spcAft>
                <a:spcPts val="1000"/>
              </a:spcAft>
              <a:defRPr sz="2000"/>
            </a:pPr>
            <a:endParaRPr lang="pt-BR" sz="2400" b="1" dirty="0">
              <a:solidFill>
                <a:schemeClr val="tx1"/>
              </a:solidFill>
            </a:endParaRPr>
          </a:p>
          <a:p>
            <a:pPr>
              <a:spcAft>
                <a:spcPts val="1000"/>
              </a:spcAft>
              <a:defRPr sz="2000"/>
            </a:pPr>
            <a:r>
              <a:rPr lang="pt-BR" sz="2400" b="1" dirty="0">
                <a:solidFill>
                  <a:schemeClr val="tx1"/>
                </a:solidFill>
              </a:rPr>
              <a:t>Famílias atípicas vivem permanências disto.</a:t>
            </a:r>
            <a:endParaRPr lang="pt-BR" sz="2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106061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late_page_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4" name="Retângulo Arredondado 3">
            <a:extLst>
              <a:ext uri="{FF2B5EF4-FFF2-40B4-BE49-F238E27FC236}">
                <a16:creationId xmlns:a16="http://schemas.microsoft.com/office/drawing/2014/main" id="{3F698F47-B379-4CC1-F74F-86208497BAA7}"/>
              </a:ext>
            </a:extLst>
          </p:cNvPr>
          <p:cNvSpPr/>
          <p:nvPr/>
        </p:nvSpPr>
        <p:spPr>
          <a:xfrm>
            <a:off x="2916688" y="440511"/>
            <a:ext cx="8602579" cy="5311360"/>
          </a:xfrm>
          <a:prstGeom prst="round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000"/>
              </a:spcAft>
              <a:defRPr sz="2000"/>
            </a:pPr>
            <a:r>
              <a:rPr lang="pt-BR" sz="2600" b="1" dirty="0">
                <a:solidFill>
                  <a:schemeClr val="tx1"/>
                </a:solidFill>
              </a:rPr>
              <a:t>Quando o silêncio ganha força demais. </a:t>
            </a:r>
          </a:p>
          <a:p>
            <a:pPr>
              <a:spcAft>
                <a:spcPts val="1000"/>
              </a:spcAft>
              <a:defRPr sz="2000"/>
            </a:pPr>
            <a:r>
              <a:rPr lang="pt-BR" sz="2600" dirty="0">
                <a:solidFill>
                  <a:schemeClr val="tx1"/>
                </a:solidFill>
              </a:rPr>
              <a:t>Aquela irritação com quem você mais ama.</a:t>
            </a:r>
          </a:p>
          <a:p>
            <a:pPr>
              <a:spcAft>
                <a:spcPts val="1000"/>
              </a:spcAft>
              <a:defRPr sz="2000"/>
            </a:pPr>
            <a:r>
              <a:rPr lang="pt-BR" sz="2600" dirty="0">
                <a:solidFill>
                  <a:schemeClr val="tx1"/>
                </a:solidFill>
              </a:rPr>
              <a:t>Uma vontade de vontade de sumir.</a:t>
            </a:r>
          </a:p>
          <a:p>
            <a:pPr>
              <a:spcAft>
                <a:spcPts val="1000"/>
              </a:spcAft>
              <a:defRPr sz="2000"/>
            </a:pPr>
            <a:r>
              <a:rPr lang="pt-BR" sz="2600" dirty="0">
                <a:solidFill>
                  <a:schemeClr val="tx1"/>
                </a:solidFill>
              </a:rPr>
              <a:t>Aqueles pensamentos que assustam e e a gente cala.</a:t>
            </a:r>
          </a:p>
          <a:p>
            <a:pPr>
              <a:spcAft>
                <a:spcPts val="1000"/>
              </a:spcAft>
              <a:defRPr sz="2000"/>
            </a:pPr>
            <a:endParaRPr lang="pt-BR" sz="1400" dirty="0">
              <a:solidFill>
                <a:schemeClr val="tx1"/>
              </a:solidFill>
            </a:endParaRPr>
          </a:p>
          <a:p>
            <a:pPr>
              <a:spcAft>
                <a:spcPts val="1000"/>
              </a:spcAft>
              <a:defRPr sz="2000"/>
            </a:pPr>
            <a:r>
              <a:rPr lang="pt-BR" sz="2600" dirty="0">
                <a:solidFill>
                  <a:schemeClr val="tx1"/>
                </a:solidFill>
              </a:rPr>
              <a:t>Não é que a gente vai pensar e fazer. </a:t>
            </a:r>
          </a:p>
          <a:p>
            <a:pPr>
              <a:spcAft>
                <a:spcPts val="1000"/>
              </a:spcAft>
              <a:defRPr sz="2000"/>
            </a:pPr>
            <a:r>
              <a:rPr lang="pt-BR" sz="2600" dirty="0">
                <a:solidFill>
                  <a:schemeClr val="tx1"/>
                </a:solidFill>
              </a:rPr>
              <a:t>Mas não poder falar… pesa.</a:t>
            </a:r>
          </a:p>
          <a:p>
            <a:pPr>
              <a:spcAft>
                <a:spcPts val="1000"/>
              </a:spcAft>
              <a:defRPr sz="2000"/>
            </a:pPr>
            <a:r>
              <a:rPr lang="pt-BR" sz="2600" dirty="0">
                <a:solidFill>
                  <a:schemeClr val="tx1"/>
                </a:solidFill>
              </a:rPr>
              <a:t>E não ter com quem dividir essa dor… pesa muito mais.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75000"/>
              </a:schemeClr>
            </a:gs>
            <a:gs pos="100000">
              <a:schemeClr val="accent5">
                <a:lumMod val="40000"/>
                <a:lumOff val="60000"/>
              </a:schemeClr>
            </a:gs>
          </a:gsLst>
          <a:lin ang="162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81D2F19-A273-B422-98DA-165BFA6F0F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late_page_1.png">
            <a:extLst>
              <a:ext uri="{FF2B5EF4-FFF2-40B4-BE49-F238E27FC236}">
                <a16:creationId xmlns:a16="http://schemas.microsoft.com/office/drawing/2014/main" id="{065A4548-6AA2-126A-1313-4E4F29C5A4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4" name="Retângulo Arredondado 3">
            <a:extLst>
              <a:ext uri="{FF2B5EF4-FFF2-40B4-BE49-F238E27FC236}">
                <a16:creationId xmlns:a16="http://schemas.microsoft.com/office/drawing/2014/main" id="{BAC0B609-B40A-242D-D7CE-32FA8F42F5D4}"/>
              </a:ext>
            </a:extLst>
          </p:cNvPr>
          <p:cNvSpPr/>
          <p:nvPr/>
        </p:nvSpPr>
        <p:spPr>
          <a:xfrm>
            <a:off x="3019926" y="811161"/>
            <a:ext cx="8602579" cy="4807586"/>
          </a:xfrm>
          <a:prstGeom prst="round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000"/>
              </a:spcAft>
              <a:defRPr sz="2000"/>
            </a:pPr>
            <a:r>
              <a:rPr lang="pt-BR" sz="2800" dirty="0">
                <a:solidFill>
                  <a:schemeClr val="tx1"/>
                </a:solidFill>
              </a:rPr>
              <a:t>E após falar tudo isto.</a:t>
            </a:r>
          </a:p>
          <a:p>
            <a:pPr>
              <a:spcAft>
                <a:spcPts val="1000"/>
              </a:spcAft>
              <a:defRPr sz="2000"/>
            </a:pPr>
            <a:r>
              <a:rPr lang="pt-BR" sz="2800" dirty="0">
                <a:solidFill>
                  <a:schemeClr val="tx1"/>
                </a:solidFill>
              </a:rPr>
              <a:t>O que podemos fazer sobre a questão do Burnout Parental?</a:t>
            </a:r>
          </a:p>
          <a:p>
            <a:pPr>
              <a:spcAft>
                <a:spcPts val="1000"/>
              </a:spcAft>
              <a:defRPr sz="2000"/>
            </a:pPr>
            <a:r>
              <a:rPr lang="pt-BR" sz="2800" dirty="0">
                <a:solidFill>
                  <a:schemeClr val="tx1"/>
                </a:solidFill>
              </a:rPr>
              <a:t>PRIMEIRO: Aceitar</a:t>
            </a:r>
          </a:p>
          <a:p>
            <a:pPr>
              <a:spcAft>
                <a:spcPts val="1000"/>
              </a:spcAft>
              <a:defRPr sz="2000"/>
            </a:pPr>
            <a:r>
              <a:rPr lang="pt-BR" sz="2800" b="1" dirty="0">
                <a:solidFill>
                  <a:schemeClr val="tx1"/>
                </a:solidFill>
              </a:rPr>
              <a:t>Depois:  Você é uma pessoa. Pessoas adoecem.</a:t>
            </a:r>
          </a:p>
          <a:p>
            <a:pPr>
              <a:spcAft>
                <a:spcPts val="1000"/>
              </a:spcAft>
              <a:defRPr sz="2000"/>
            </a:pPr>
            <a:r>
              <a:rPr lang="pt-BR" sz="2800" b="1" dirty="0">
                <a:solidFill>
                  <a:schemeClr val="tx1"/>
                </a:solidFill>
              </a:rPr>
              <a:t>Você não é só um cuidador</a:t>
            </a:r>
            <a:r>
              <a:rPr lang="pt-BR" sz="2800" dirty="0">
                <a:solidFill>
                  <a:schemeClr val="tx1"/>
                </a:solidFill>
              </a:rPr>
              <a:t>.</a:t>
            </a:r>
          </a:p>
          <a:p>
            <a:pPr>
              <a:spcAft>
                <a:spcPts val="1000"/>
              </a:spcAft>
              <a:defRPr sz="2000"/>
            </a:pPr>
            <a:r>
              <a:rPr lang="pt-BR" sz="2800" dirty="0">
                <a:solidFill>
                  <a:schemeClr val="tx1"/>
                </a:solidFill>
              </a:rPr>
              <a:t>Procure tratamento: depressão, ansiedade, traumas</a:t>
            </a:r>
          </a:p>
        </p:txBody>
      </p:sp>
    </p:spTree>
    <p:extLst>
      <p:ext uri="{BB962C8B-B14F-4D97-AF65-F5344CB8AC3E}">
        <p14:creationId xmlns:p14="http://schemas.microsoft.com/office/powerpoint/2010/main" val="32418729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late_page_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87973" y="400237"/>
            <a:ext cx="8364511" cy="12670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  <a:defRPr sz="2000"/>
            </a:pPr>
            <a:r>
              <a:rPr lang="pt-BR" sz="3600" b="1" dirty="0">
                <a:solidFill>
                  <a:schemeClr val="accent5">
                    <a:lumMod val="50000"/>
                  </a:schemeClr>
                </a:solidFill>
              </a:rPr>
              <a:t>E quais são os riscos em não se cuidar?</a:t>
            </a:r>
            <a:endParaRPr sz="3600" b="1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spcAft>
                <a:spcPts val="1000"/>
              </a:spcAft>
              <a:defRPr sz="2000"/>
            </a:pPr>
            <a:endParaRPr sz="3200" dirty="0"/>
          </a:p>
        </p:txBody>
      </p:sp>
      <p:sp>
        <p:nvSpPr>
          <p:cNvPr id="4" name="Retângulo Arredondado 3">
            <a:extLst>
              <a:ext uri="{FF2B5EF4-FFF2-40B4-BE49-F238E27FC236}">
                <a16:creationId xmlns:a16="http://schemas.microsoft.com/office/drawing/2014/main" id="{D00CB507-201A-754D-2FC5-B2D916AB7627}"/>
              </a:ext>
            </a:extLst>
          </p:cNvPr>
          <p:cNvSpPr/>
          <p:nvPr/>
        </p:nvSpPr>
        <p:spPr>
          <a:xfrm>
            <a:off x="3087974" y="1319134"/>
            <a:ext cx="8364511" cy="4212236"/>
          </a:xfrm>
          <a:prstGeom prst="round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just">
              <a:spcAft>
                <a:spcPts val="1000"/>
              </a:spcAft>
              <a:defRPr sz="2000"/>
            </a:pPr>
            <a:r>
              <a:rPr lang="pt-BR" sz="2500" b="1" dirty="0">
                <a:solidFill>
                  <a:schemeClr val="tx1"/>
                </a:solidFill>
              </a:rPr>
              <a:t>Deixem a culpa e a vergonha de lado</a:t>
            </a:r>
          </a:p>
          <a:p>
            <a:pPr marL="800100" lvl="1" indent="-342900" algn="just">
              <a:spcAft>
                <a:spcPts val="1000"/>
              </a:spcAft>
              <a:buFont typeface="Arial" panose="020B0604020202020204" pitchFamily="34" charset="0"/>
              <a:buChar char="•"/>
              <a:defRPr sz="2000"/>
            </a:pPr>
            <a:r>
              <a:rPr lang="pt-BR" sz="2500" dirty="0">
                <a:solidFill>
                  <a:schemeClr val="tx1"/>
                </a:solidFill>
              </a:rPr>
              <a:t>Peça ajuda primeiro para quem está perto</a:t>
            </a:r>
          </a:p>
          <a:p>
            <a:pPr marL="800100" lvl="1" indent="-342900" algn="just">
              <a:spcAft>
                <a:spcPts val="1000"/>
              </a:spcAft>
              <a:buFont typeface="Arial" panose="020B0604020202020204" pitchFamily="34" charset="0"/>
              <a:buChar char="•"/>
              <a:defRPr sz="2000"/>
            </a:pPr>
            <a:r>
              <a:rPr lang="pt-BR" sz="2500" dirty="0">
                <a:solidFill>
                  <a:schemeClr val="tx1"/>
                </a:solidFill>
              </a:rPr>
              <a:t>Divida tarefas, divida o tempo</a:t>
            </a:r>
          </a:p>
          <a:p>
            <a:pPr marL="800100" lvl="1" indent="-342900" algn="just">
              <a:spcAft>
                <a:spcPts val="1000"/>
              </a:spcAft>
              <a:buFont typeface="Arial" panose="020B0604020202020204" pitchFamily="34" charset="0"/>
              <a:buChar char="•"/>
              <a:defRPr sz="2000"/>
            </a:pPr>
            <a:r>
              <a:rPr lang="pt-BR" sz="2500" dirty="0">
                <a:solidFill>
                  <a:schemeClr val="tx1"/>
                </a:solidFill>
              </a:rPr>
              <a:t>Psiquiatra e Psicólogo </a:t>
            </a:r>
          </a:p>
          <a:p>
            <a:pPr marL="800100" lvl="1" indent="-342900" algn="just">
              <a:spcAft>
                <a:spcPts val="1000"/>
              </a:spcAft>
              <a:buFont typeface="Arial" panose="020B0604020202020204" pitchFamily="34" charset="0"/>
              <a:buChar char="•"/>
              <a:defRPr sz="2000"/>
            </a:pPr>
            <a:r>
              <a:rPr lang="pt-BR" sz="2500" dirty="0">
                <a:solidFill>
                  <a:schemeClr val="tx1"/>
                </a:solidFill>
              </a:rPr>
              <a:t>Terapeuta ocupacional</a:t>
            </a:r>
          </a:p>
          <a:p>
            <a:pPr marL="800100" lvl="1" indent="-342900" algn="just">
              <a:spcAft>
                <a:spcPts val="1000"/>
              </a:spcAft>
              <a:buFont typeface="Arial" panose="020B0604020202020204" pitchFamily="34" charset="0"/>
              <a:buChar char="•"/>
              <a:defRPr sz="2000"/>
            </a:pPr>
            <a:r>
              <a:rPr lang="pt-BR" sz="2500" dirty="0">
                <a:solidFill>
                  <a:schemeClr val="tx1"/>
                </a:solidFill>
              </a:rPr>
              <a:t>Atividade física, cuidar da sua saúde </a:t>
            </a:r>
            <a:r>
              <a:rPr lang="pt-BR" sz="2500" dirty="0" err="1">
                <a:solidFill>
                  <a:schemeClr val="tx1"/>
                </a:solidFill>
              </a:rPr>
              <a:t>fisica</a:t>
            </a:r>
            <a:endParaRPr lang="pt-BR" sz="25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679240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late_page_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6" name="TextBox 2">
            <a:extLst>
              <a:ext uri="{FF2B5EF4-FFF2-40B4-BE49-F238E27FC236}">
                <a16:creationId xmlns:a16="http://schemas.microsoft.com/office/drawing/2014/main" id="{858E92B2-C8CF-ED31-7DA2-0D9CAC227C78}"/>
              </a:ext>
            </a:extLst>
          </p:cNvPr>
          <p:cNvSpPr txBox="1"/>
          <p:nvPr/>
        </p:nvSpPr>
        <p:spPr>
          <a:xfrm>
            <a:off x="4349490" y="220368"/>
            <a:ext cx="7351371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2800" b="1"/>
            </a:pPr>
            <a:r>
              <a:rPr lang="pt-BR" sz="4400" dirty="0">
                <a:solidFill>
                  <a:schemeClr val="accent5">
                    <a:lumMod val="50000"/>
                  </a:schemeClr>
                </a:solidFill>
              </a:rPr>
              <a:t>E o que seria o melhor a fazer?</a:t>
            </a:r>
            <a:endParaRPr sz="4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Retângulo Arredondado 2">
            <a:extLst>
              <a:ext uri="{FF2B5EF4-FFF2-40B4-BE49-F238E27FC236}">
                <a16:creationId xmlns:a16="http://schemas.microsoft.com/office/drawing/2014/main" id="{4871A030-EB53-136B-DB1D-00676665DA5D}"/>
              </a:ext>
            </a:extLst>
          </p:cNvPr>
          <p:cNvSpPr/>
          <p:nvPr/>
        </p:nvSpPr>
        <p:spPr>
          <a:xfrm>
            <a:off x="4182578" y="1210177"/>
            <a:ext cx="7685194" cy="4675239"/>
          </a:xfrm>
          <a:prstGeom prst="round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000"/>
              </a:spcAft>
              <a:defRPr sz="2000"/>
            </a:pPr>
            <a:r>
              <a:rPr lang="pt-BR" sz="2400" dirty="0">
                <a:solidFill>
                  <a:schemeClr val="tx1"/>
                </a:solidFill>
              </a:rPr>
              <a:t>AHHHHH... Mas </a:t>
            </a:r>
            <a:r>
              <a:rPr lang="pt-BR" sz="2400" b="1" dirty="0">
                <a:solidFill>
                  <a:schemeClr val="tx1"/>
                </a:solidFill>
              </a:rPr>
              <a:t>eu não tenho tempo</a:t>
            </a:r>
            <a:r>
              <a:rPr lang="pt-BR" sz="2400" dirty="0">
                <a:solidFill>
                  <a:schemeClr val="tx1"/>
                </a:solidFill>
              </a:rPr>
              <a:t>... </a:t>
            </a:r>
            <a:r>
              <a:rPr lang="pt-BR" sz="2400" dirty="0" err="1">
                <a:solidFill>
                  <a:schemeClr val="tx1"/>
                </a:solidFill>
              </a:rPr>
              <a:t>Entāo</a:t>
            </a:r>
            <a:r>
              <a:rPr lang="pt-BR" sz="2400" dirty="0">
                <a:solidFill>
                  <a:schemeClr val="tx1"/>
                </a:solidFill>
              </a:rPr>
              <a:t>...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  <a:defRPr sz="2000"/>
            </a:pPr>
            <a:endParaRPr lang="pt-BR" sz="2400" dirty="0">
              <a:solidFill>
                <a:schemeClr val="tx1"/>
              </a:solidFill>
            </a:endParaRP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  <a:defRPr sz="2000"/>
            </a:pPr>
            <a:r>
              <a:rPr lang="pt-BR" sz="2400" dirty="0">
                <a:solidFill>
                  <a:schemeClr val="tx1"/>
                </a:solidFill>
              </a:rPr>
              <a:t>Crie pequenos espaços de pausa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  <a:defRPr sz="2000"/>
            </a:pPr>
            <a:r>
              <a:rPr lang="pt-BR" sz="2400" dirty="0">
                <a:solidFill>
                  <a:schemeClr val="tx1"/>
                </a:solidFill>
              </a:rPr>
              <a:t>Reduza a exigência interna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  <a:defRPr sz="2000"/>
            </a:pPr>
            <a:r>
              <a:rPr lang="pt-BR" sz="2400" dirty="0">
                <a:solidFill>
                  <a:schemeClr val="tx1"/>
                </a:solidFill>
              </a:rPr>
              <a:t>Aceite que a ajude não será do seu jeito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  <a:defRPr sz="2000"/>
            </a:pPr>
            <a:r>
              <a:rPr lang="pt-BR" sz="2400" dirty="0">
                <a:solidFill>
                  <a:schemeClr val="tx1"/>
                </a:solidFill>
              </a:rPr>
              <a:t>Melhor uma ajuda mais ou menos, do que nenhuma ajuda.</a:t>
            </a:r>
          </a:p>
          <a:p>
            <a:pPr algn="ctr"/>
            <a:endParaRPr lang="pt-BR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049D1C-9D1A-11DC-9C88-45B417EBD6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late_page_3.png">
            <a:extLst>
              <a:ext uri="{FF2B5EF4-FFF2-40B4-BE49-F238E27FC236}">
                <a16:creationId xmlns:a16="http://schemas.microsoft.com/office/drawing/2014/main" id="{2091C9B0-DBFF-2217-5D7F-A8A18FD3AD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6" name="TextBox 2">
            <a:extLst>
              <a:ext uri="{FF2B5EF4-FFF2-40B4-BE49-F238E27FC236}">
                <a16:creationId xmlns:a16="http://schemas.microsoft.com/office/drawing/2014/main" id="{900B4949-A17A-57EE-6F7B-C19C795B8521}"/>
              </a:ext>
            </a:extLst>
          </p:cNvPr>
          <p:cNvSpPr txBox="1"/>
          <p:nvPr/>
        </p:nvSpPr>
        <p:spPr>
          <a:xfrm>
            <a:off x="4349490" y="220368"/>
            <a:ext cx="7351371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2800" b="1"/>
            </a:pPr>
            <a:r>
              <a:rPr lang="pt-BR" sz="4400" dirty="0">
                <a:solidFill>
                  <a:schemeClr val="accent5">
                    <a:lumMod val="50000"/>
                  </a:schemeClr>
                </a:solidFill>
              </a:rPr>
              <a:t>E o que seria o melhor a fazer?</a:t>
            </a:r>
            <a:endParaRPr sz="4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Retângulo Arredondado 2">
            <a:extLst>
              <a:ext uri="{FF2B5EF4-FFF2-40B4-BE49-F238E27FC236}">
                <a16:creationId xmlns:a16="http://schemas.microsoft.com/office/drawing/2014/main" id="{C9AE9896-76CF-24E0-1507-D4971A151F80}"/>
              </a:ext>
            </a:extLst>
          </p:cNvPr>
          <p:cNvSpPr/>
          <p:nvPr/>
        </p:nvSpPr>
        <p:spPr>
          <a:xfrm>
            <a:off x="4182578" y="1091380"/>
            <a:ext cx="7685194" cy="4675239"/>
          </a:xfrm>
          <a:prstGeom prst="round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  <a:defRPr sz="2000"/>
            </a:pPr>
            <a:r>
              <a:rPr lang="pt-BR" sz="2400" dirty="0">
                <a:solidFill>
                  <a:schemeClr val="tx1"/>
                </a:solidFill>
              </a:rPr>
              <a:t>E principalmente:</a:t>
            </a:r>
          </a:p>
          <a:p>
            <a:pPr marL="800100" lvl="1" indent="-342900">
              <a:spcAft>
                <a:spcPts val="1000"/>
              </a:spcAft>
              <a:buFont typeface="Arial" panose="020B0604020202020204" pitchFamily="34" charset="0"/>
              <a:buChar char="•"/>
              <a:defRPr sz="2000"/>
            </a:pPr>
            <a:r>
              <a:rPr lang="pt-BR" sz="2400" dirty="0">
                <a:solidFill>
                  <a:schemeClr val="tx1"/>
                </a:solidFill>
              </a:rPr>
              <a:t>Tenha um espaço onde você também possa ser cuidado. Qualquer um.</a:t>
            </a:r>
          </a:p>
          <a:p>
            <a:pPr marL="800100" lvl="1" indent="-342900">
              <a:spcAft>
                <a:spcPts val="1000"/>
              </a:spcAft>
              <a:buFont typeface="Arial" panose="020B0604020202020204" pitchFamily="34" charset="0"/>
              <a:buChar char="•"/>
              <a:defRPr sz="2000"/>
            </a:pPr>
            <a:r>
              <a:rPr lang="pt-BR" sz="2400" dirty="0">
                <a:solidFill>
                  <a:schemeClr val="tx1"/>
                </a:solidFill>
              </a:rPr>
              <a:t>Você precisa de algum cuidado</a:t>
            </a:r>
          </a:p>
          <a:p>
            <a:pPr marL="800100" lvl="1" indent="-342900">
              <a:spcAft>
                <a:spcPts val="1000"/>
              </a:spcAft>
              <a:buFont typeface="Arial" panose="020B0604020202020204" pitchFamily="34" charset="0"/>
              <a:buChar char="•"/>
              <a:defRPr sz="2000"/>
            </a:pPr>
            <a:r>
              <a:rPr lang="pt-BR" sz="2400" dirty="0">
                <a:solidFill>
                  <a:schemeClr val="tx1"/>
                </a:solidFill>
              </a:rPr>
              <a:t>Você precisa ter um LUGAR</a:t>
            </a:r>
          </a:p>
          <a:p>
            <a:pPr marL="800100" lvl="1" indent="-342900">
              <a:spcAft>
                <a:spcPts val="1000"/>
              </a:spcAft>
              <a:buFont typeface="Arial" panose="020B0604020202020204" pitchFamily="34" charset="0"/>
              <a:buChar char="•"/>
              <a:defRPr sz="2000"/>
            </a:pPr>
            <a:r>
              <a:rPr lang="pt-BR" sz="2400" dirty="0">
                <a:solidFill>
                  <a:schemeClr val="tx1"/>
                </a:solidFill>
              </a:rPr>
              <a:t>A Jornada pode ser mais leve</a:t>
            </a:r>
          </a:p>
        </p:txBody>
      </p:sp>
    </p:spTree>
    <p:extLst>
      <p:ext uri="{BB962C8B-B14F-4D97-AF65-F5344CB8AC3E}">
        <p14:creationId xmlns:p14="http://schemas.microsoft.com/office/powerpoint/2010/main" val="2670936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late_page_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4" name="TextBox 2">
            <a:extLst>
              <a:ext uri="{FF2B5EF4-FFF2-40B4-BE49-F238E27FC236}">
                <a16:creationId xmlns:a16="http://schemas.microsoft.com/office/drawing/2014/main" id="{0F91327A-59D0-E53C-5ABE-EA7CD6305520}"/>
              </a:ext>
            </a:extLst>
          </p:cNvPr>
          <p:cNvSpPr txBox="1"/>
          <p:nvPr/>
        </p:nvSpPr>
        <p:spPr>
          <a:xfrm>
            <a:off x="4539022" y="564907"/>
            <a:ext cx="2688621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2800" b="1"/>
            </a:pPr>
            <a:r>
              <a:rPr lang="pt-BR" sz="4400" dirty="0">
                <a:solidFill>
                  <a:schemeClr val="accent5">
                    <a:lumMod val="50000"/>
                  </a:schemeClr>
                </a:solidFill>
              </a:rPr>
              <a:t>Lembrem: </a:t>
            </a:r>
            <a:endParaRPr sz="4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Retângulo Arredondado 4">
            <a:extLst>
              <a:ext uri="{FF2B5EF4-FFF2-40B4-BE49-F238E27FC236}">
                <a16:creationId xmlns:a16="http://schemas.microsoft.com/office/drawing/2014/main" id="{81426857-7424-4DC4-423F-385F3F621180}"/>
              </a:ext>
            </a:extLst>
          </p:cNvPr>
          <p:cNvSpPr/>
          <p:nvPr/>
        </p:nvSpPr>
        <p:spPr>
          <a:xfrm>
            <a:off x="4645742" y="1651819"/>
            <a:ext cx="7108723" cy="3790336"/>
          </a:xfrm>
          <a:prstGeom prst="round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000"/>
              </a:spcAft>
              <a:defRPr sz="2000"/>
            </a:pPr>
            <a:r>
              <a:rPr lang="pt-BR" sz="2400" b="1" dirty="0">
                <a:solidFill>
                  <a:schemeClr val="tx1"/>
                </a:solidFill>
              </a:rPr>
              <a:t>Nós estão fazendo muito.</a:t>
            </a:r>
          </a:p>
          <a:p>
            <a:pPr algn="ctr">
              <a:spcAft>
                <a:spcPts val="1000"/>
              </a:spcAft>
              <a:defRPr sz="2000"/>
            </a:pPr>
            <a:endParaRPr lang="pt-BR" sz="2400" b="1" dirty="0">
              <a:solidFill>
                <a:schemeClr val="tx1"/>
              </a:solidFill>
            </a:endParaRPr>
          </a:p>
          <a:p>
            <a:pPr algn="ctr">
              <a:spcAft>
                <a:spcPts val="1000"/>
              </a:spcAft>
              <a:defRPr sz="2000"/>
            </a:pPr>
            <a:r>
              <a:rPr lang="pt-BR" sz="2400" b="1" dirty="0">
                <a:solidFill>
                  <a:schemeClr val="tx1"/>
                </a:solidFill>
              </a:rPr>
              <a:t>Não é sobre fazer mais…</a:t>
            </a:r>
          </a:p>
          <a:p>
            <a:pPr algn="ctr">
              <a:spcAft>
                <a:spcPts val="1000"/>
              </a:spcAft>
              <a:defRPr sz="2000"/>
            </a:pPr>
            <a:endParaRPr lang="pt-BR" sz="2400" b="1" dirty="0">
              <a:solidFill>
                <a:schemeClr val="tx1"/>
              </a:solidFill>
            </a:endParaRPr>
          </a:p>
          <a:p>
            <a:pPr algn="ctr">
              <a:spcAft>
                <a:spcPts val="1000"/>
              </a:spcAft>
              <a:defRPr sz="2000"/>
            </a:pPr>
            <a:r>
              <a:rPr lang="pt-BR" sz="2400" b="1" dirty="0">
                <a:solidFill>
                  <a:schemeClr val="tx1"/>
                </a:solidFill>
              </a:rPr>
              <a:t>É sobre lidar com um cuidar melhor de nós e dos nossos filhos através de se cuidar melhor</a:t>
            </a:r>
          </a:p>
        </p:txBody>
      </p:sp>
    </p:spTree>
    <p:extLst>
      <p:ext uri="{BB962C8B-B14F-4D97-AF65-F5344CB8AC3E}">
        <p14:creationId xmlns:p14="http://schemas.microsoft.com/office/powerpoint/2010/main" val="32200021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late_page_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69AACA5F-3356-E85D-7458-F591EA7B99E9}"/>
              </a:ext>
            </a:extLst>
          </p:cNvPr>
          <p:cNvSpPr txBox="1">
            <a:spLocks/>
          </p:cNvSpPr>
          <p:nvPr/>
        </p:nvSpPr>
        <p:spPr>
          <a:xfrm>
            <a:off x="2411760" y="404664"/>
            <a:ext cx="59150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6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Título</a:t>
            </a:r>
            <a:endParaRPr lang="pt-BR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F6C5756-396C-5EBC-F028-BC1C78E3E490}"/>
              </a:ext>
            </a:extLst>
          </p:cNvPr>
          <p:cNvSpPr txBox="1">
            <a:spLocks/>
          </p:cNvSpPr>
          <p:nvPr/>
        </p:nvSpPr>
        <p:spPr>
          <a:xfrm>
            <a:off x="7767620" y="318842"/>
            <a:ext cx="4380839" cy="8013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pt-BR" b="1" dirty="0">
                <a:solidFill>
                  <a:schemeClr val="accent5">
                    <a:lumMod val="50000"/>
                  </a:schemeClr>
                </a:solidFill>
              </a:rPr>
              <a:t>Obrigada por me ouvirem!</a:t>
            </a:r>
          </a:p>
          <a:p>
            <a:endParaRPr lang="pt-BR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7510A627-0E89-8A75-230E-EEEC9B740B86}"/>
              </a:ext>
            </a:extLst>
          </p:cNvPr>
          <p:cNvSpPr txBox="1"/>
          <p:nvPr/>
        </p:nvSpPr>
        <p:spPr>
          <a:xfrm>
            <a:off x="5092963" y="4235661"/>
            <a:ext cx="26084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chemeClr val="accent5">
                    <a:lumMod val="50000"/>
                  </a:schemeClr>
                </a:solidFill>
              </a:rPr>
              <a:t>BOTE.SALVA.VIDAS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32C8A590-48C8-2093-8900-BA980108E7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875" y="362057"/>
            <a:ext cx="3444552" cy="3483255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51734890-CD24-26EE-3466-0E577DE9DA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75" y="4196903"/>
            <a:ext cx="542822" cy="539179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2648BD60-5F2E-111D-47FC-750AEFF74E5A}"/>
              </a:ext>
            </a:extLst>
          </p:cNvPr>
          <p:cNvSpPr txBox="1"/>
          <p:nvPr/>
        </p:nvSpPr>
        <p:spPr>
          <a:xfrm>
            <a:off x="4293334" y="358943"/>
            <a:ext cx="338239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rgbClr val="E93E36"/>
                </a:solidFill>
              </a:rPr>
              <a:t>O Bote Salva Vidas </a:t>
            </a:r>
          </a:p>
          <a:p>
            <a:pPr algn="ctr"/>
            <a:r>
              <a:rPr lang="pt-BR" sz="2800" b="1" dirty="0">
                <a:solidFill>
                  <a:srgbClr val="E93E36"/>
                </a:solidFill>
              </a:rPr>
              <a:t>agradece!</a:t>
            </a: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9BDE2C10-E167-0E34-AC02-D8AB9452E1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C1C4B9F8-3B31-E9A1-1ED5-C09D6A9003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6760" y="976164"/>
            <a:ext cx="3263549" cy="5131873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4E19F2BA-870E-B040-8375-0B2D86CB1E6F}"/>
              </a:ext>
            </a:extLst>
          </p:cNvPr>
          <p:cNvSpPr txBox="1">
            <a:spLocks/>
          </p:cNvSpPr>
          <p:nvPr/>
        </p:nvSpPr>
        <p:spPr>
          <a:xfrm>
            <a:off x="3862066" y="4697326"/>
            <a:ext cx="4464694" cy="14107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2400" b="1" i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pt-BR" sz="2400" b="1" i="1" dirty="0">
                <a:solidFill>
                  <a:schemeClr val="accent5">
                    <a:lumMod val="50000"/>
                  </a:schemeClr>
                </a:solidFill>
              </a:rPr>
              <a:t>Cuidando de Quem Cuida</a:t>
            </a:r>
          </a:p>
          <a:p>
            <a:r>
              <a:rPr lang="pt-BR" sz="2400" b="1" i="1" dirty="0">
                <a:solidFill>
                  <a:schemeClr val="accent5">
                    <a:lumMod val="50000"/>
                  </a:schemeClr>
                </a:solidFill>
              </a:rPr>
              <a:t>com amor</a:t>
            </a:r>
          </a:p>
          <a:p>
            <a:endParaRPr lang="pt-BR" sz="24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late_page_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7" y="0"/>
            <a:ext cx="12188952" cy="685800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09861F3F-E77A-CD5D-C448-05D05253DC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2369" y="2021376"/>
            <a:ext cx="4195361" cy="33086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06999" y="544307"/>
            <a:ext cx="7747890" cy="18774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2800" b="1"/>
            </a:pPr>
            <a:r>
              <a:rPr sz="4400" dirty="0">
                <a:solidFill>
                  <a:schemeClr val="accent5">
                    <a:lumMod val="50000"/>
                  </a:schemeClr>
                </a:solidFill>
              </a:rPr>
              <a:t>A </a:t>
            </a:r>
            <a:r>
              <a:rPr sz="4400" dirty="0" err="1">
                <a:solidFill>
                  <a:schemeClr val="accent5">
                    <a:lumMod val="50000"/>
                  </a:schemeClr>
                </a:solidFill>
              </a:rPr>
              <a:t>Síndrome</a:t>
            </a:r>
            <a:r>
              <a:rPr sz="4400" dirty="0">
                <a:solidFill>
                  <a:schemeClr val="accent5">
                    <a:lumMod val="50000"/>
                  </a:schemeClr>
                </a:solidFill>
              </a:rPr>
              <a:t> de Burnout Parental</a:t>
            </a:r>
            <a:endParaRPr lang="en-US" sz="4400" dirty="0">
              <a:solidFill>
                <a:schemeClr val="accent5">
                  <a:lumMod val="50000"/>
                </a:schemeClr>
              </a:solidFill>
            </a:endParaRPr>
          </a:p>
          <a:p>
            <a:pPr algn="ctr">
              <a:defRPr sz="2800" b="1"/>
            </a:pPr>
            <a:r>
              <a:rPr lang="pt-BR" sz="2800" b="1" dirty="0">
                <a:solidFill>
                  <a:schemeClr val="accent5">
                    <a:lumMod val="75000"/>
                  </a:schemeClr>
                </a:solidFill>
              </a:rPr>
              <a:t>Quando o amor precisa de ajuda</a:t>
            </a:r>
          </a:p>
          <a:p>
            <a:pPr algn="ctr">
              <a:defRPr sz="2800" b="1"/>
            </a:pPr>
            <a:endParaRPr sz="44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late_page_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84735" y="404104"/>
            <a:ext cx="8769729" cy="1143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  <a:defRPr sz="2000"/>
            </a:pPr>
            <a:r>
              <a:rPr lang="pt-BR" sz="3000" b="1" dirty="0">
                <a:solidFill>
                  <a:schemeClr val="accent5">
                    <a:lumMod val="50000"/>
                  </a:schemeClr>
                </a:solidFill>
              </a:rPr>
              <a:t>CANSAÇO, EXAUSTÃO OU BURNOUT?</a:t>
            </a:r>
          </a:p>
          <a:p>
            <a:pPr>
              <a:spcAft>
                <a:spcPts val="1000"/>
              </a:spcAft>
              <a:defRPr sz="2000"/>
            </a:pPr>
            <a:endParaRPr lang="pt-BR" sz="3000" dirty="0"/>
          </a:p>
        </p:txBody>
      </p:sp>
      <p:sp>
        <p:nvSpPr>
          <p:cNvPr id="4" name="Retângulo Arredondado 3">
            <a:extLst>
              <a:ext uri="{FF2B5EF4-FFF2-40B4-BE49-F238E27FC236}">
                <a16:creationId xmlns:a16="http://schemas.microsoft.com/office/drawing/2014/main" id="{D00CB507-201A-754D-2FC5-B2D916AB7627}"/>
              </a:ext>
            </a:extLst>
          </p:cNvPr>
          <p:cNvSpPr/>
          <p:nvPr/>
        </p:nvSpPr>
        <p:spPr>
          <a:xfrm>
            <a:off x="2984734" y="1098755"/>
            <a:ext cx="8769729" cy="4660489"/>
          </a:xfrm>
          <a:prstGeom prst="round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98000">
                <a:schemeClr val="accent5">
                  <a:lumMod val="40000"/>
                  <a:lumOff val="60000"/>
                </a:scheme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000"/>
              </a:spcAft>
              <a:defRPr sz="2000"/>
            </a:pPr>
            <a:r>
              <a:rPr lang="pt-BR" sz="2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Cansar… todo mundo cansa... Os pais se cansam. </a:t>
            </a:r>
          </a:p>
          <a:p>
            <a:pPr algn="ctr">
              <a:spcAft>
                <a:spcPts val="1000"/>
              </a:spcAft>
              <a:defRPr sz="2000"/>
            </a:pPr>
            <a:endParaRPr lang="pt-BR" sz="2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>
              <a:spcAft>
                <a:spcPts val="1000"/>
              </a:spcAft>
              <a:defRPr sz="2000"/>
            </a:pPr>
            <a:r>
              <a:rPr lang="pt-BR" sz="2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Todo pai e toda mãe já entrou em desespero. Que dá e passa.</a:t>
            </a:r>
          </a:p>
          <a:p>
            <a:pPr algn="ctr">
              <a:spcAft>
                <a:spcPts val="1000"/>
              </a:spcAft>
              <a:defRPr sz="2000"/>
            </a:pPr>
            <a:r>
              <a:rPr lang="pt-BR" sz="2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Isso é humano.</a:t>
            </a:r>
          </a:p>
          <a:p>
            <a:pPr algn="ctr">
              <a:spcAft>
                <a:spcPts val="1000"/>
              </a:spcAft>
              <a:defRPr sz="2000"/>
            </a:pPr>
            <a:endParaRPr lang="pt-BR" sz="2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>
              <a:spcAft>
                <a:spcPts val="1000"/>
              </a:spcAft>
              <a:defRPr sz="2000"/>
            </a:pPr>
            <a:r>
              <a:rPr lang="pt-BR" sz="2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Estar exausta também é humano. E melhora com descanso.</a:t>
            </a:r>
          </a:p>
          <a:p>
            <a:pPr algn="ctr">
              <a:spcAft>
                <a:spcPts val="1000"/>
              </a:spcAft>
              <a:defRPr sz="2000"/>
            </a:pPr>
            <a:endParaRPr lang="pt-BR" sz="2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>
              <a:spcAft>
                <a:spcPts val="1000"/>
              </a:spcAft>
              <a:defRPr sz="2000"/>
            </a:pPr>
            <a:r>
              <a:rPr lang="pt-BR" sz="2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Mas o </a:t>
            </a:r>
            <a:r>
              <a:rPr lang="pt-BR" sz="2200" b="1" dirty="0">
                <a:solidFill>
                  <a:schemeClr val="tx1"/>
                </a:solidFill>
              </a:rPr>
              <a:t>BURNOUT PARENTAL</a:t>
            </a:r>
            <a:r>
              <a:rPr lang="pt-BR" sz="2200" b="1" dirty="0"/>
              <a:t> </a:t>
            </a:r>
            <a:r>
              <a:rPr lang="pt-BR" sz="2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é diferente.</a:t>
            </a:r>
          </a:p>
          <a:p>
            <a:pPr algn="ctr">
              <a:spcAft>
                <a:spcPts val="1000"/>
              </a:spcAft>
              <a:defRPr sz="2000"/>
            </a:pPr>
            <a:r>
              <a:rPr lang="pt-BR" sz="2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Ele não melhora... Ele fica.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late_page_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35271" y="400237"/>
            <a:ext cx="8686800" cy="12670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  <a:defRPr sz="2000"/>
            </a:pPr>
            <a:r>
              <a:rPr lang="pt-BR" sz="3600" b="1" dirty="0" err="1">
                <a:solidFill>
                  <a:schemeClr val="accent5">
                    <a:lumMod val="50000"/>
                  </a:schemeClr>
                </a:solidFill>
              </a:rPr>
              <a:t>B</a:t>
            </a:r>
            <a:r>
              <a:rPr sz="3600" b="1" dirty="0" err="1">
                <a:solidFill>
                  <a:schemeClr val="accent5">
                    <a:lumMod val="50000"/>
                  </a:schemeClr>
                </a:solidFill>
              </a:rPr>
              <a:t>urnout</a:t>
            </a:r>
            <a:r>
              <a:rPr lang="pt-BR" sz="3600" b="1" dirty="0">
                <a:solidFill>
                  <a:schemeClr val="accent5">
                    <a:lumMod val="50000"/>
                  </a:schemeClr>
                </a:solidFill>
              </a:rPr>
              <a:t> Parental</a:t>
            </a:r>
            <a:endParaRPr sz="3600" b="1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spcAft>
                <a:spcPts val="1000"/>
              </a:spcAft>
              <a:defRPr sz="2000"/>
            </a:pPr>
            <a:endParaRPr sz="3200" dirty="0"/>
          </a:p>
        </p:txBody>
      </p:sp>
      <p:sp>
        <p:nvSpPr>
          <p:cNvPr id="4" name="Retângulo Arredondado 3">
            <a:extLst>
              <a:ext uri="{FF2B5EF4-FFF2-40B4-BE49-F238E27FC236}">
                <a16:creationId xmlns:a16="http://schemas.microsoft.com/office/drawing/2014/main" id="{D00CB507-201A-754D-2FC5-B2D916AB7627}"/>
              </a:ext>
            </a:extLst>
          </p:cNvPr>
          <p:cNvSpPr/>
          <p:nvPr/>
        </p:nvSpPr>
        <p:spPr>
          <a:xfrm>
            <a:off x="2948790" y="1120515"/>
            <a:ext cx="8806722" cy="4616969"/>
          </a:xfrm>
          <a:prstGeom prst="round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1000"/>
              </a:spcAft>
              <a:defRPr sz="2000"/>
            </a:pPr>
            <a:endParaRPr lang="pt-BR" sz="2200" dirty="0">
              <a:solidFill>
                <a:schemeClr val="tx1"/>
              </a:solidFill>
            </a:endParaRPr>
          </a:p>
          <a:p>
            <a:pPr algn="just">
              <a:spcAft>
                <a:spcPts val="1000"/>
              </a:spcAft>
              <a:defRPr sz="2000"/>
            </a:pPr>
            <a:r>
              <a:rPr lang="pt-BR" sz="2200" dirty="0">
                <a:solidFill>
                  <a:schemeClr val="tx1"/>
                </a:solidFill>
              </a:rPr>
              <a:t>É sobrecarga absurda, contínua, emocional e prática. </a:t>
            </a:r>
          </a:p>
          <a:p>
            <a:pPr algn="just">
              <a:spcAft>
                <a:spcPts val="1000"/>
              </a:spcAft>
              <a:defRPr sz="2000"/>
            </a:pPr>
            <a:r>
              <a:rPr lang="pt-BR" sz="2200" dirty="0">
                <a:solidFill>
                  <a:schemeClr val="tx1"/>
                </a:solidFill>
              </a:rPr>
              <a:t>Na real, não tem pausa.</a:t>
            </a:r>
          </a:p>
          <a:p>
            <a:pPr>
              <a:spcAft>
                <a:spcPts val="1000"/>
              </a:spcAft>
              <a:defRPr sz="2000"/>
            </a:pPr>
            <a:endParaRPr lang="pt-BR" dirty="0">
              <a:solidFill>
                <a:schemeClr val="tx1"/>
              </a:solidFill>
            </a:endParaRPr>
          </a:p>
          <a:p>
            <a:pPr>
              <a:spcAft>
                <a:spcPts val="1000"/>
              </a:spcAft>
              <a:defRPr sz="2000"/>
            </a:pPr>
            <a:r>
              <a:rPr lang="pt-BR" sz="2200" b="1" dirty="0">
                <a:solidFill>
                  <a:schemeClr val="tx1"/>
                </a:solidFill>
              </a:rPr>
              <a:t>O burnout parental tem 03 dimensões: </a:t>
            </a:r>
          </a:p>
          <a:p>
            <a:pPr>
              <a:spcAft>
                <a:spcPts val="1000"/>
              </a:spcAft>
              <a:defRPr sz="2000"/>
            </a:pPr>
            <a:r>
              <a:rPr lang="pt-BR" sz="2200" dirty="0">
                <a:solidFill>
                  <a:schemeClr val="tx1"/>
                </a:solidFill>
              </a:rPr>
              <a:t>1. </a:t>
            </a:r>
            <a:r>
              <a:rPr lang="pt-BR" sz="2200" b="1" dirty="0">
                <a:solidFill>
                  <a:schemeClr val="tx1"/>
                </a:solidFill>
              </a:rPr>
              <a:t>Exaustão emocional: </a:t>
            </a:r>
            <a:r>
              <a:rPr lang="pt-BR" sz="2200" dirty="0">
                <a:solidFill>
                  <a:schemeClr val="tx1"/>
                </a:solidFill>
              </a:rPr>
              <a:t>cansaço que não passa</a:t>
            </a:r>
          </a:p>
          <a:p>
            <a:pPr>
              <a:spcAft>
                <a:spcPts val="1000"/>
              </a:spcAft>
              <a:defRPr sz="2000"/>
            </a:pPr>
            <a:r>
              <a:rPr lang="pt-BR" sz="2200" dirty="0">
                <a:solidFill>
                  <a:schemeClr val="tx1"/>
                </a:solidFill>
              </a:rPr>
              <a:t>2. </a:t>
            </a:r>
            <a:r>
              <a:rPr lang="pt-BR" sz="2200" b="1" dirty="0">
                <a:solidFill>
                  <a:schemeClr val="tx1"/>
                </a:solidFill>
              </a:rPr>
              <a:t>Distanciamento afetivo: </a:t>
            </a:r>
            <a:r>
              <a:rPr lang="pt-BR" sz="2200" dirty="0">
                <a:solidFill>
                  <a:schemeClr val="tx1"/>
                </a:solidFill>
              </a:rPr>
              <a:t>Você cuida sempre e sente cada vez mais afastado. Como se olhasse de longe.</a:t>
            </a:r>
          </a:p>
          <a:p>
            <a:pPr>
              <a:spcAft>
                <a:spcPts val="1000"/>
              </a:spcAft>
              <a:defRPr sz="2000"/>
            </a:pPr>
            <a:r>
              <a:rPr lang="pt-BR" sz="2200" dirty="0">
                <a:solidFill>
                  <a:schemeClr val="tx1"/>
                </a:solidFill>
              </a:rPr>
              <a:t>3. </a:t>
            </a:r>
            <a:r>
              <a:rPr lang="pt-BR" sz="2200" b="1" dirty="0">
                <a:solidFill>
                  <a:schemeClr val="tx1"/>
                </a:solidFill>
              </a:rPr>
              <a:t>Sensação de insuficiência: nada</a:t>
            </a:r>
            <a:r>
              <a:rPr lang="pt-BR" sz="2200" dirty="0">
                <a:solidFill>
                  <a:schemeClr val="tx1"/>
                </a:solidFill>
              </a:rPr>
              <a:t> do que faz parece suficiente.</a:t>
            </a:r>
          </a:p>
          <a:p>
            <a:pPr>
              <a:spcAft>
                <a:spcPts val="1000"/>
              </a:spcAft>
              <a:defRPr sz="2000"/>
            </a:pPr>
            <a:endParaRPr lang="pt-BR" sz="2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61979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late_page_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35271" y="400237"/>
            <a:ext cx="8686800" cy="12670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  <a:defRPr sz="2000"/>
            </a:pPr>
            <a:r>
              <a:rPr lang="pt-BR" sz="3600" b="1" dirty="0" err="1">
                <a:solidFill>
                  <a:schemeClr val="accent5">
                    <a:lumMod val="50000"/>
                  </a:schemeClr>
                </a:solidFill>
              </a:rPr>
              <a:t>B</a:t>
            </a:r>
            <a:r>
              <a:rPr sz="3600" b="1" dirty="0" err="1">
                <a:solidFill>
                  <a:schemeClr val="accent5">
                    <a:lumMod val="50000"/>
                  </a:schemeClr>
                </a:solidFill>
              </a:rPr>
              <a:t>urnout</a:t>
            </a:r>
            <a:r>
              <a:rPr lang="pt-BR" sz="3600" b="1" dirty="0">
                <a:solidFill>
                  <a:schemeClr val="accent5">
                    <a:lumMod val="50000"/>
                  </a:schemeClr>
                </a:solidFill>
              </a:rPr>
              <a:t> Parental</a:t>
            </a:r>
            <a:endParaRPr sz="3600" b="1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spcAft>
                <a:spcPts val="1000"/>
              </a:spcAft>
              <a:defRPr sz="2000"/>
            </a:pPr>
            <a:endParaRPr sz="3200" dirty="0"/>
          </a:p>
        </p:txBody>
      </p:sp>
      <p:sp>
        <p:nvSpPr>
          <p:cNvPr id="4" name="Retângulo Arredondado 3">
            <a:extLst>
              <a:ext uri="{FF2B5EF4-FFF2-40B4-BE49-F238E27FC236}">
                <a16:creationId xmlns:a16="http://schemas.microsoft.com/office/drawing/2014/main" id="{D00CB507-201A-754D-2FC5-B2D916AB7627}"/>
              </a:ext>
            </a:extLst>
          </p:cNvPr>
          <p:cNvSpPr/>
          <p:nvPr/>
        </p:nvSpPr>
        <p:spPr>
          <a:xfrm>
            <a:off x="3087974" y="1319134"/>
            <a:ext cx="8364511" cy="4212236"/>
          </a:xfrm>
          <a:prstGeom prst="round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98000">
                <a:schemeClr val="tx2">
                  <a:lumMod val="20000"/>
                  <a:lumOff val="80000"/>
                </a:scheme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1000"/>
              </a:spcAft>
              <a:defRPr sz="2000"/>
            </a:pPr>
            <a:endParaRPr lang="pt-BR" sz="2400" dirty="0">
              <a:solidFill>
                <a:schemeClr val="tx1"/>
              </a:solidFill>
            </a:endParaRPr>
          </a:p>
          <a:p>
            <a:pPr algn="just">
              <a:spcAft>
                <a:spcPts val="1000"/>
              </a:spcAft>
              <a:defRPr sz="2000"/>
            </a:pPr>
            <a:endParaRPr lang="pt-BR" sz="2400" b="1" dirty="0">
              <a:solidFill>
                <a:schemeClr val="tx1"/>
              </a:solidFill>
            </a:endParaRPr>
          </a:p>
          <a:p>
            <a:pPr algn="just">
              <a:spcAft>
                <a:spcPts val="1000"/>
              </a:spcAft>
              <a:defRPr sz="2000"/>
            </a:pPr>
            <a:r>
              <a:rPr lang="pt-BR" sz="2400" b="1" dirty="0">
                <a:solidFill>
                  <a:schemeClr val="tx1"/>
                </a:solidFill>
              </a:rPr>
              <a:t>O suco do resumo é este aqui:</a:t>
            </a:r>
          </a:p>
          <a:p>
            <a:pPr algn="just">
              <a:spcAft>
                <a:spcPts val="1000"/>
              </a:spcAft>
              <a:defRPr sz="2000"/>
            </a:pPr>
            <a:r>
              <a:rPr lang="pt-BR" sz="2400" b="1" dirty="0">
                <a:solidFill>
                  <a:schemeClr val="tx1"/>
                </a:solidFill>
              </a:rPr>
              <a:t>Estudo em 40 países com 30.000 famílias</a:t>
            </a:r>
          </a:p>
          <a:p>
            <a:pPr marL="800100" lvl="1" indent="-342900" algn="just">
              <a:spcAft>
                <a:spcPts val="1000"/>
              </a:spcAft>
              <a:buFont typeface="Arial" panose="020B0604020202020204" pitchFamily="34" charset="0"/>
              <a:buChar char="•"/>
              <a:defRPr sz="2000"/>
            </a:pPr>
            <a:r>
              <a:rPr lang="pt-BR" sz="2400" dirty="0">
                <a:solidFill>
                  <a:schemeClr val="tx1"/>
                </a:solidFill>
              </a:rPr>
              <a:t>5 a 8 % dos pais apresentam burnout parental;</a:t>
            </a:r>
          </a:p>
          <a:p>
            <a:pPr marL="800100" lvl="1" indent="-342900" algn="just">
              <a:spcAft>
                <a:spcPts val="1000"/>
              </a:spcAft>
              <a:buFont typeface="Arial" panose="020B0604020202020204" pitchFamily="34" charset="0"/>
              <a:buChar char="•"/>
              <a:defRPr sz="2000"/>
            </a:pPr>
            <a:r>
              <a:rPr lang="pt-BR" sz="2400" dirty="0">
                <a:solidFill>
                  <a:schemeClr val="tx1"/>
                </a:solidFill>
              </a:rPr>
              <a:t>Atinge mais mães, famílias com apenas 01 dos genitores presentes, famílias sem rede de apoio;</a:t>
            </a:r>
          </a:p>
          <a:p>
            <a:pPr marL="800100" lvl="1" indent="-342900" algn="just">
              <a:spcAft>
                <a:spcPts val="1000"/>
              </a:spcAft>
              <a:buFont typeface="Arial" panose="020B0604020202020204" pitchFamily="34" charset="0"/>
              <a:buChar char="•"/>
              <a:defRPr sz="2000"/>
            </a:pPr>
            <a:r>
              <a:rPr lang="pt-BR" sz="2400" dirty="0">
                <a:solidFill>
                  <a:schemeClr val="tx1"/>
                </a:solidFill>
              </a:rPr>
              <a:t>Cuidadores de crianças neurodivergentes;</a:t>
            </a:r>
          </a:p>
          <a:p>
            <a:pPr marL="800100" lvl="1" indent="-342900" algn="just">
              <a:spcAft>
                <a:spcPts val="1000"/>
              </a:spcAft>
              <a:buFont typeface="Arial" panose="020B0604020202020204" pitchFamily="34" charset="0"/>
              <a:buChar char="•"/>
              <a:defRPr sz="2000"/>
            </a:pPr>
            <a:r>
              <a:rPr lang="pt-BR" sz="2400" dirty="0">
                <a:solidFill>
                  <a:schemeClr val="tx1"/>
                </a:solidFill>
              </a:rPr>
              <a:t>Famílias submetidas a exigências elevadas e perfeccionismo.</a:t>
            </a:r>
          </a:p>
          <a:p>
            <a:pPr lvl="1" algn="r">
              <a:spcAft>
                <a:spcPts val="1000"/>
              </a:spcAft>
              <a:defRPr sz="2000"/>
            </a:pPr>
            <a:r>
              <a:rPr lang="pt-BR" sz="1200" i="1" dirty="0">
                <a:solidFill>
                  <a:schemeClr val="tx1"/>
                </a:solidFill>
              </a:rPr>
              <a:t>Paula et al, 2025</a:t>
            </a:r>
          </a:p>
          <a:p>
            <a:pPr>
              <a:spcAft>
                <a:spcPts val="1000"/>
              </a:spcAft>
              <a:defRPr sz="2000"/>
            </a:pPr>
            <a:endParaRPr lang="pt-BR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17547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late_page_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2096"/>
            <a:ext cx="1218895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45383" y="352096"/>
            <a:ext cx="8686800" cy="12670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  <a:defRPr sz="2000"/>
            </a:pPr>
            <a:r>
              <a:rPr lang="pt-BR" sz="3600" b="1" dirty="0" err="1">
                <a:solidFill>
                  <a:schemeClr val="accent5">
                    <a:lumMod val="50000"/>
                  </a:schemeClr>
                </a:solidFill>
              </a:rPr>
              <a:t>B</a:t>
            </a:r>
            <a:r>
              <a:rPr sz="3600" b="1" dirty="0" err="1">
                <a:solidFill>
                  <a:schemeClr val="accent5">
                    <a:lumMod val="50000"/>
                  </a:schemeClr>
                </a:solidFill>
              </a:rPr>
              <a:t>urnout</a:t>
            </a:r>
            <a:r>
              <a:rPr lang="pt-BR" sz="3600" b="1" dirty="0">
                <a:solidFill>
                  <a:schemeClr val="accent5">
                    <a:lumMod val="50000"/>
                  </a:schemeClr>
                </a:solidFill>
              </a:rPr>
              <a:t> Parental no Brasil</a:t>
            </a:r>
            <a:endParaRPr sz="3600" b="1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spcAft>
                <a:spcPts val="1000"/>
              </a:spcAft>
              <a:defRPr sz="2000"/>
            </a:pPr>
            <a:endParaRPr sz="3200" dirty="0"/>
          </a:p>
        </p:txBody>
      </p:sp>
      <p:sp>
        <p:nvSpPr>
          <p:cNvPr id="4" name="Retângulo Arredondado 3">
            <a:extLst>
              <a:ext uri="{FF2B5EF4-FFF2-40B4-BE49-F238E27FC236}">
                <a16:creationId xmlns:a16="http://schemas.microsoft.com/office/drawing/2014/main" id="{D00CB507-201A-754D-2FC5-B2D916AB7627}"/>
              </a:ext>
            </a:extLst>
          </p:cNvPr>
          <p:cNvSpPr/>
          <p:nvPr/>
        </p:nvSpPr>
        <p:spPr>
          <a:xfrm>
            <a:off x="3002373" y="1275346"/>
            <a:ext cx="8686800" cy="4535907"/>
          </a:xfrm>
          <a:prstGeom prst="round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98000">
                <a:schemeClr val="tx2">
                  <a:lumMod val="20000"/>
                  <a:lumOff val="80000"/>
                </a:scheme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1000"/>
              </a:spcAft>
              <a:defRPr sz="2000"/>
            </a:pPr>
            <a:endParaRPr lang="pt-BR" sz="2200" b="1" dirty="0">
              <a:solidFill>
                <a:schemeClr val="tx1"/>
              </a:solidFill>
            </a:endParaRPr>
          </a:p>
          <a:p>
            <a:pPr algn="just">
              <a:spcAft>
                <a:spcPts val="1000"/>
              </a:spcAft>
              <a:defRPr sz="2000"/>
            </a:pPr>
            <a:r>
              <a:rPr lang="pt-BR" sz="2200" b="1" dirty="0">
                <a:solidFill>
                  <a:schemeClr val="tx1"/>
                </a:solidFill>
              </a:rPr>
              <a:t>No Brasil consegue ser pior ainda</a:t>
            </a:r>
          </a:p>
          <a:p>
            <a:pPr marL="800100" lvl="1" indent="-342900" algn="just">
              <a:spcAft>
                <a:spcPts val="1000"/>
              </a:spcAft>
              <a:buFont typeface="Arial" panose="020B0604020202020204" pitchFamily="34" charset="0"/>
              <a:buChar char="•"/>
              <a:defRPr sz="2000"/>
            </a:pPr>
            <a:r>
              <a:rPr lang="pt-BR" sz="2200" b="1" dirty="0">
                <a:solidFill>
                  <a:schemeClr val="tx1"/>
                </a:solidFill>
              </a:rPr>
              <a:t>9 em cada 10 mães </a:t>
            </a:r>
            <a:r>
              <a:rPr lang="pt-BR" sz="2200" dirty="0">
                <a:solidFill>
                  <a:schemeClr val="tx1"/>
                </a:solidFill>
              </a:rPr>
              <a:t>apresentam algum nível de Burnout Parental;</a:t>
            </a:r>
          </a:p>
          <a:p>
            <a:pPr marL="800100" lvl="1" indent="-342900" algn="just">
              <a:spcAft>
                <a:spcPts val="1000"/>
              </a:spcAft>
              <a:buFont typeface="Arial" panose="020B0604020202020204" pitchFamily="34" charset="0"/>
              <a:buChar char="•"/>
              <a:defRPr sz="2000"/>
            </a:pPr>
            <a:r>
              <a:rPr lang="pt-BR" sz="2200" b="1" dirty="0">
                <a:solidFill>
                  <a:schemeClr val="tx1"/>
                </a:solidFill>
              </a:rPr>
              <a:t>97%</a:t>
            </a:r>
            <a:r>
              <a:rPr lang="pt-BR" sz="2200" dirty="0">
                <a:solidFill>
                  <a:schemeClr val="tx1"/>
                </a:solidFill>
              </a:rPr>
              <a:t> sentem-se constantemente </a:t>
            </a:r>
            <a:r>
              <a:rPr lang="pt-BR" sz="2200" b="1" dirty="0">
                <a:solidFill>
                  <a:schemeClr val="tx1"/>
                </a:solidFill>
              </a:rPr>
              <a:t>sobrecarregadas;</a:t>
            </a:r>
          </a:p>
          <a:p>
            <a:pPr marL="1257300" lvl="2" indent="-342900" algn="just">
              <a:spcAft>
                <a:spcPts val="1000"/>
              </a:spcAft>
              <a:buFont typeface="Arial" panose="020B0604020202020204" pitchFamily="34" charset="0"/>
              <a:buChar char="•"/>
              <a:defRPr sz="2000"/>
            </a:pPr>
            <a:r>
              <a:rPr lang="pt-BR" sz="2200" dirty="0">
                <a:solidFill>
                  <a:schemeClr val="tx1"/>
                </a:solidFill>
              </a:rPr>
              <a:t> dupla ou tripla jornada, </a:t>
            </a:r>
          </a:p>
          <a:p>
            <a:pPr marL="1257300" lvl="2" indent="-342900" algn="just">
              <a:spcAft>
                <a:spcPts val="1000"/>
              </a:spcAft>
              <a:buFont typeface="Arial" panose="020B0604020202020204" pitchFamily="34" charset="0"/>
              <a:buChar char="•"/>
              <a:defRPr sz="2000"/>
            </a:pPr>
            <a:r>
              <a:rPr lang="pt-BR" sz="2200" dirty="0">
                <a:solidFill>
                  <a:schemeClr val="tx1"/>
                </a:solidFill>
              </a:rPr>
              <a:t>preocupação financeira, </a:t>
            </a:r>
          </a:p>
          <a:p>
            <a:pPr marL="1257300" lvl="2" indent="-342900" algn="just">
              <a:spcAft>
                <a:spcPts val="1000"/>
              </a:spcAft>
              <a:buFont typeface="Arial" panose="020B0604020202020204" pitchFamily="34" charset="0"/>
              <a:buChar char="•"/>
              <a:defRPr sz="2000"/>
            </a:pPr>
            <a:r>
              <a:rPr lang="pt-BR" sz="2200" dirty="0">
                <a:solidFill>
                  <a:schemeClr val="tx1"/>
                </a:solidFill>
              </a:rPr>
              <a:t>desigualdade na divisão domestica</a:t>
            </a:r>
          </a:p>
          <a:p>
            <a:pPr marL="1257300" lvl="2" indent="-342900" algn="just">
              <a:spcAft>
                <a:spcPts val="1000"/>
              </a:spcAft>
              <a:buFont typeface="Arial" panose="020B0604020202020204" pitchFamily="34" charset="0"/>
              <a:buChar char="•"/>
              <a:defRPr sz="2000"/>
            </a:pPr>
            <a:r>
              <a:rPr lang="pt-BR" sz="2200" dirty="0">
                <a:solidFill>
                  <a:schemeClr val="tx1"/>
                </a:solidFill>
              </a:rPr>
              <a:t>sentimento de culpa</a:t>
            </a:r>
          </a:p>
          <a:p>
            <a:pPr marL="800100" lvl="1" indent="-342900" algn="just">
              <a:spcAft>
                <a:spcPts val="1000"/>
              </a:spcAft>
              <a:buFont typeface="Arial" panose="020B0604020202020204" pitchFamily="34" charset="0"/>
              <a:buChar char="•"/>
              <a:defRPr sz="2000"/>
            </a:pPr>
            <a:r>
              <a:rPr lang="pt-BR" sz="2200" dirty="0">
                <a:solidFill>
                  <a:schemeClr val="tx1"/>
                </a:solidFill>
              </a:rPr>
              <a:t>Maior prevalência em cuidadores de crianças com TEA</a:t>
            </a:r>
          </a:p>
          <a:p>
            <a:pPr>
              <a:spcAft>
                <a:spcPts val="1000"/>
              </a:spcAft>
              <a:defRPr sz="2000"/>
            </a:pPr>
            <a:endParaRPr lang="pt-BR" sz="2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50529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late_page_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35271" y="400237"/>
            <a:ext cx="8686800" cy="12670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  <a:defRPr sz="2000"/>
            </a:pPr>
            <a:r>
              <a:rPr lang="pt-BR" sz="3600" b="1" dirty="0" err="1">
                <a:solidFill>
                  <a:schemeClr val="accent5">
                    <a:lumMod val="50000"/>
                  </a:schemeClr>
                </a:solidFill>
              </a:rPr>
              <a:t>B</a:t>
            </a:r>
            <a:r>
              <a:rPr sz="3600" b="1" dirty="0" err="1">
                <a:solidFill>
                  <a:schemeClr val="accent5">
                    <a:lumMod val="50000"/>
                  </a:schemeClr>
                </a:solidFill>
              </a:rPr>
              <a:t>urnout</a:t>
            </a:r>
            <a:r>
              <a:rPr lang="pt-BR" sz="3600" b="1" dirty="0">
                <a:solidFill>
                  <a:schemeClr val="accent5">
                    <a:lumMod val="50000"/>
                  </a:schemeClr>
                </a:solidFill>
              </a:rPr>
              <a:t> Parental em famílias atípicas</a:t>
            </a:r>
            <a:endParaRPr sz="3600" b="1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spcAft>
                <a:spcPts val="1000"/>
              </a:spcAft>
              <a:defRPr sz="2000"/>
            </a:pPr>
            <a:endParaRPr sz="3200" dirty="0"/>
          </a:p>
        </p:txBody>
      </p:sp>
      <p:sp>
        <p:nvSpPr>
          <p:cNvPr id="4" name="Retângulo Arredondado 3">
            <a:extLst>
              <a:ext uri="{FF2B5EF4-FFF2-40B4-BE49-F238E27FC236}">
                <a16:creationId xmlns:a16="http://schemas.microsoft.com/office/drawing/2014/main" id="{D00CB507-201A-754D-2FC5-B2D916AB7627}"/>
              </a:ext>
            </a:extLst>
          </p:cNvPr>
          <p:cNvSpPr/>
          <p:nvPr/>
        </p:nvSpPr>
        <p:spPr>
          <a:xfrm>
            <a:off x="3087974" y="1234754"/>
            <a:ext cx="8686800" cy="4388492"/>
          </a:xfrm>
          <a:prstGeom prst="round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98000">
                <a:schemeClr val="tx2">
                  <a:lumMod val="20000"/>
                  <a:lumOff val="80000"/>
                </a:scheme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just">
              <a:spcAft>
                <a:spcPts val="1000"/>
              </a:spcAft>
              <a:defRPr sz="2000"/>
            </a:pPr>
            <a:r>
              <a:rPr lang="pt-BR" sz="2400" b="1" dirty="0">
                <a:solidFill>
                  <a:schemeClr val="tx1"/>
                </a:solidFill>
              </a:rPr>
              <a:t>Repetindo o óbvio porque é necessário </a:t>
            </a:r>
          </a:p>
          <a:p>
            <a:pPr lvl="1" algn="just">
              <a:spcAft>
                <a:spcPts val="1000"/>
              </a:spcAft>
              <a:defRPr sz="2000"/>
            </a:pPr>
            <a:r>
              <a:rPr lang="pt-BR" sz="2400" b="1" dirty="0">
                <a:solidFill>
                  <a:schemeClr val="tx1"/>
                </a:solidFill>
              </a:rPr>
              <a:t>Cuidadores de crianças com TEA frequentemente vivem:</a:t>
            </a:r>
          </a:p>
          <a:p>
            <a:pPr marL="800100" lvl="1" indent="-342900" algn="just">
              <a:spcAft>
                <a:spcPts val="1000"/>
              </a:spcAft>
              <a:buFont typeface="Arial" panose="020B0604020202020204" pitchFamily="34" charset="0"/>
              <a:buChar char="•"/>
              <a:defRPr sz="2000"/>
            </a:pPr>
            <a:r>
              <a:rPr lang="pt-BR" sz="2400" dirty="0">
                <a:solidFill>
                  <a:schemeClr val="tx1"/>
                </a:solidFill>
              </a:rPr>
              <a:t>em estado de alerta contínuo e antecipando crises;</a:t>
            </a:r>
          </a:p>
          <a:p>
            <a:pPr marL="800100" lvl="1" indent="-342900" algn="just">
              <a:spcAft>
                <a:spcPts val="1000"/>
              </a:spcAft>
              <a:buFont typeface="Arial" panose="020B0604020202020204" pitchFamily="34" charset="0"/>
              <a:buChar char="•"/>
              <a:defRPr sz="2000"/>
            </a:pPr>
            <a:r>
              <a:rPr lang="pt-BR" sz="2400" dirty="0">
                <a:solidFill>
                  <a:schemeClr val="tx1"/>
                </a:solidFill>
              </a:rPr>
              <a:t>organizando rotina rigidamente;</a:t>
            </a:r>
          </a:p>
          <a:p>
            <a:pPr marL="800100" lvl="1" indent="-342900" algn="just">
              <a:spcAft>
                <a:spcPts val="1000"/>
              </a:spcAft>
              <a:buFont typeface="Arial" panose="020B0604020202020204" pitchFamily="34" charset="0"/>
              <a:buChar char="•"/>
              <a:defRPr sz="2000"/>
            </a:pPr>
            <a:r>
              <a:rPr lang="pt-BR" sz="2400" dirty="0">
                <a:solidFill>
                  <a:schemeClr val="tx1"/>
                </a:solidFill>
              </a:rPr>
              <a:t>evitando estímulos e adaptando ambientes;</a:t>
            </a:r>
          </a:p>
          <a:p>
            <a:pPr marL="800100" lvl="1" indent="-342900" algn="just">
              <a:spcAft>
                <a:spcPts val="1000"/>
              </a:spcAft>
              <a:buFont typeface="Arial" panose="020B0604020202020204" pitchFamily="34" charset="0"/>
              <a:buChar char="•"/>
              <a:defRPr sz="2000"/>
            </a:pPr>
            <a:r>
              <a:rPr lang="pt-BR" sz="2400" dirty="0">
                <a:solidFill>
                  <a:schemeClr val="tx1"/>
                </a:solidFill>
              </a:rPr>
              <a:t>mediando preconceitos externos;</a:t>
            </a:r>
          </a:p>
          <a:p>
            <a:pPr marL="800100" lvl="1" indent="-342900" algn="just">
              <a:spcAft>
                <a:spcPts val="1000"/>
              </a:spcAft>
              <a:buFont typeface="Arial" panose="020B0604020202020204" pitchFamily="34" charset="0"/>
              <a:buChar char="•"/>
              <a:defRPr sz="2000"/>
            </a:pPr>
            <a:r>
              <a:rPr lang="pt-BR" sz="2400" dirty="0">
                <a:solidFill>
                  <a:schemeClr val="tx1"/>
                </a:solidFill>
              </a:rPr>
              <a:t>lutando por inclusão e acesso terapêutico.</a:t>
            </a:r>
          </a:p>
        </p:txBody>
      </p:sp>
    </p:spTree>
    <p:extLst>
      <p:ext uri="{BB962C8B-B14F-4D97-AF65-F5344CB8AC3E}">
        <p14:creationId xmlns:p14="http://schemas.microsoft.com/office/powerpoint/2010/main" val="442997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late_page_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06C6573A-DA5B-DE73-4B9E-BCCF95825B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558" y="3429000"/>
            <a:ext cx="3327021" cy="2278505"/>
          </a:xfrm>
          <a:prstGeom prst="rect">
            <a:avLst/>
          </a:prstGeom>
        </p:spPr>
      </p:pic>
      <p:sp>
        <p:nvSpPr>
          <p:cNvPr id="6" name="Retângulo Arredondado 5">
            <a:extLst>
              <a:ext uri="{FF2B5EF4-FFF2-40B4-BE49-F238E27FC236}">
                <a16:creationId xmlns:a16="http://schemas.microsoft.com/office/drawing/2014/main" id="{A98CB990-F899-7399-7A9E-A269B7D74920}"/>
              </a:ext>
            </a:extLst>
          </p:cNvPr>
          <p:cNvSpPr/>
          <p:nvPr/>
        </p:nvSpPr>
        <p:spPr>
          <a:xfrm>
            <a:off x="4362137" y="1274164"/>
            <a:ext cx="7390151" cy="4227226"/>
          </a:xfrm>
          <a:prstGeom prst="round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99000">
                <a:schemeClr val="tx2">
                  <a:lumMod val="20000"/>
                  <a:lumOff val="80000"/>
                </a:scheme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000"/>
              </a:spcAft>
              <a:defRPr sz="2000"/>
            </a:pPr>
            <a:endParaRPr lang="pt-BR" sz="2800" dirty="0">
              <a:solidFill>
                <a:schemeClr val="tx1"/>
              </a:solidFill>
            </a:endParaRPr>
          </a:p>
          <a:p>
            <a:pPr>
              <a:spcAft>
                <a:spcPts val="1000"/>
              </a:spcAft>
              <a:defRPr sz="2000"/>
            </a:pPr>
            <a:endParaRPr lang="pt-BR" sz="2800" dirty="0">
              <a:solidFill>
                <a:schemeClr val="tx1"/>
              </a:solidFill>
            </a:endParaRPr>
          </a:p>
          <a:p>
            <a:pPr>
              <a:spcAft>
                <a:spcPts val="1000"/>
              </a:spcAft>
              <a:defRPr sz="2000"/>
            </a:pPr>
            <a:r>
              <a:rPr lang="pt-BR" sz="2800" dirty="0">
                <a:solidFill>
                  <a:schemeClr val="tx1"/>
                </a:solidFill>
              </a:rPr>
              <a:t>Burnout Parental </a:t>
            </a:r>
            <a:r>
              <a:rPr lang="pt-BR" sz="2800" b="1" dirty="0">
                <a:solidFill>
                  <a:schemeClr val="tx1"/>
                </a:solidFill>
              </a:rPr>
              <a:t>não</a:t>
            </a:r>
            <a:r>
              <a:rPr lang="pt-BR" sz="2800" dirty="0">
                <a:solidFill>
                  <a:schemeClr val="tx1"/>
                </a:solidFill>
              </a:rPr>
              <a:t> é falta de amor. </a:t>
            </a:r>
          </a:p>
          <a:p>
            <a:pPr>
              <a:spcAft>
                <a:spcPts val="1000"/>
              </a:spcAft>
              <a:defRPr sz="2000"/>
            </a:pPr>
            <a:r>
              <a:rPr lang="pt-BR" sz="2800" dirty="0">
                <a:solidFill>
                  <a:schemeClr val="tx1"/>
                </a:solidFill>
              </a:rPr>
              <a:t>Nós amamos os nossos filhos! </a:t>
            </a:r>
          </a:p>
          <a:p>
            <a:pPr>
              <a:spcAft>
                <a:spcPts val="1000"/>
              </a:spcAft>
              <a:defRPr sz="2000"/>
            </a:pPr>
            <a:r>
              <a:rPr lang="pt-BR" sz="2800" dirty="0">
                <a:solidFill>
                  <a:schemeClr val="tx1"/>
                </a:solidFill>
              </a:rPr>
              <a:t>E amamos muito, mas perdemos a capacidade física e emocional de sustentar o cuidado contínuo.</a:t>
            </a:r>
          </a:p>
          <a:p>
            <a:pPr>
              <a:spcAft>
                <a:spcPts val="1000"/>
              </a:spcAft>
              <a:defRPr sz="2000"/>
            </a:pPr>
            <a:r>
              <a:rPr lang="pt-BR" sz="2800" dirty="0">
                <a:solidFill>
                  <a:schemeClr val="tx1"/>
                </a:solidFill>
              </a:rPr>
              <a:t>O BP começa quando vira SÓ cuidador, SÓ técnico, SÓ uma máquina que não pode falhar</a:t>
            </a:r>
          </a:p>
          <a:p>
            <a:pPr>
              <a:spcAft>
                <a:spcPts val="1000"/>
              </a:spcAft>
              <a:defRPr sz="2000"/>
            </a:pPr>
            <a:endParaRPr lang="pt-BR" sz="2800" dirty="0">
              <a:solidFill>
                <a:schemeClr val="tx1"/>
              </a:solidFill>
            </a:endParaRPr>
          </a:p>
          <a:p>
            <a:pPr>
              <a:spcAft>
                <a:spcPts val="1000"/>
              </a:spcAft>
              <a:defRPr sz="2000"/>
            </a:pPr>
            <a:endParaRPr lang="pt-BR" sz="2800" dirty="0">
              <a:solidFill>
                <a:schemeClr val="tx1"/>
              </a:solidFill>
            </a:endParaRP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788F83A2-3A0A-5A71-FB62-9A0DC46F9F7F}"/>
              </a:ext>
            </a:extLst>
          </p:cNvPr>
          <p:cNvSpPr txBox="1"/>
          <p:nvPr/>
        </p:nvSpPr>
        <p:spPr>
          <a:xfrm>
            <a:off x="3713812" y="447486"/>
            <a:ext cx="8686800" cy="1390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  <a:defRPr sz="2000"/>
            </a:pPr>
            <a:r>
              <a:rPr lang="pt-BR" sz="3600" b="1" dirty="0" err="1">
                <a:solidFill>
                  <a:schemeClr val="accent5">
                    <a:lumMod val="50000"/>
                  </a:schemeClr>
                </a:solidFill>
              </a:rPr>
              <a:t>B</a:t>
            </a:r>
            <a:r>
              <a:rPr sz="3600" b="1" dirty="0" err="1">
                <a:solidFill>
                  <a:schemeClr val="accent5">
                    <a:lumMod val="50000"/>
                  </a:schemeClr>
                </a:solidFill>
              </a:rPr>
              <a:t>urnout</a:t>
            </a:r>
            <a:r>
              <a:rPr lang="pt-BR" sz="3600" b="1" dirty="0">
                <a:solidFill>
                  <a:schemeClr val="accent5">
                    <a:lumMod val="50000"/>
                  </a:schemeClr>
                </a:solidFill>
              </a:rPr>
              <a:t> Parental </a:t>
            </a:r>
            <a:r>
              <a:rPr lang="pt-BR" sz="4400" b="1" dirty="0">
                <a:solidFill>
                  <a:schemeClr val="accent5">
                    <a:lumMod val="50000"/>
                  </a:schemeClr>
                </a:solidFill>
                <a:latin typeface="Google Sans"/>
              </a:rPr>
              <a:t>≠</a:t>
            </a:r>
            <a:r>
              <a:rPr lang="pt-BR" sz="3600" b="1" dirty="0">
                <a:solidFill>
                  <a:schemeClr val="accent5">
                    <a:lumMod val="50000"/>
                  </a:schemeClr>
                </a:solidFill>
              </a:rPr>
              <a:t> Falta de Amor</a:t>
            </a:r>
            <a:endParaRPr sz="3600" b="1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spcAft>
                <a:spcPts val="1000"/>
              </a:spcAft>
              <a:defRPr sz="2000"/>
            </a:pPr>
            <a:endParaRPr sz="3200" dirty="0"/>
          </a:p>
        </p:txBody>
      </p:sp>
    </p:spTree>
    <p:extLst>
      <p:ext uri="{BB962C8B-B14F-4D97-AF65-F5344CB8AC3E}">
        <p14:creationId xmlns:p14="http://schemas.microsoft.com/office/powerpoint/2010/main" val="2799773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98000">
              <a:schemeClr val="accent6">
                <a:lumMod val="60000"/>
                <a:lumOff val="4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late_page_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6" name="Retângulo Arredondado 5">
            <a:extLst>
              <a:ext uri="{FF2B5EF4-FFF2-40B4-BE49-F238E27FC236}">
                <a16:creationId xmlns:a16="http://schemas.microsoft.com/office/drawing/2014/main" id="{A98CB990-F899-7399-7A9E-A269B7D74920}"/>
              </a:ext>
            </a:extLst>
          </p:cNvPr>
          <p:cNvSpPr/>
          <p:nvPr/>
        </p:nvSpPr>
        <p:spPr>
          <a:xfrm>
            <a:off x="2993923" y="745958"/>
            <a:ext cx="8758365" cy="5017168"/>
          </a:xfrm>
          <a:prstGeom prst="round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99000">
                <a:schemeClr val="tx2">
                  <a:lumMod val="20000"/>
                  <a:lumOff val="80000"/>
                </a:scheme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000"/>
              </a:spcAft>
              <a:defRPr sz="2000"/>
            </a:pPr>
            <a:r>
              <a:rPr lang="pt-BR" sz="2400" b="1" dirty="0">
                <a:solidFill>
                  <a:schemeClr val="tx1"/>
                </a:solidFill>
              </a:rPr>
              <a:t>Do diagnóstico precoce do autismo?</a:t>
            </a:r>
          </a:p>
          <a:p>
            <a:pPr>
              <a:spcAft>
                <a:spcPts val="1000"/>
              </a:spcAft>
              <a:defRPr sz="2000"/>
            </a:pPr>
            <a:endParaRPr lang="pt-BR" dirty="0">
              <a:solidFill>
                <a:schemeClr val="tx1"/>
              </a:solidFill>
            </a:endParaRPr>
          </a:p>
          <a:p>
            <a:pPr>
              <a:spcAft>
                <a:spcPts val="1000"/>
              </a:spcAft>
              <a:defRPr sz="2000"/>
            </a:pPr>
            <a:r>
              <a:rPr lang="pt-BR" sz="2400" dirty="0">
                <a:solidFill>
                  <a:schemeClr val="tx1"/>
                </a:solidFill>
              </a:rPr>
              <a:t>Como ler a situação? </a:t>
            </a:r>
          </a:p>
          <a:p>
            <a:pPr>
              <a:spcAft>
                <a:spcPts val="1000"/>
              </a:spcAft>
              <a:defRPr sz="2000"/>
            </a:pPr>
            <a:r>
              <a:rPr lang="pt-BR" sz="2400" dirty="0">
                <a:solidFill>
                  <a:schemeClr val="tx1"/>
                </a:solidFill>
              </a:rPr>
              <a:t>Alivio? Dor? Medo? Dúvidas?</a:t>
            </a:r>
          </a:p>
          <a:p>
            <a:pPr>
              <a:spcAft>
                <a:spcPts val="1000"/>
              </a:spcAft>
              <a:defRPr sz="2000"/>
            </a:pPr>
            <a:r>
              <a:rPr lang="pt-BR" sz="2400" dirty="0">
                <a:solidFill>
                  <a:schemeClr val="tx1"/>
                </a:solidFill>
              </a:rPr>
              <a:t>Eu um caminho inteiro que </a:t>
            </a:r>
            <a:r>
              <a:rPr lang="pt-BR" sz="2400" b="1" dirty="0">
                <a:solidFill>
                  <a:schemeClr val="tx1"/>
                </a:solidFill>
              </a:rPr>
              <a:t>ninguém ensinou como percorrer</a:t>
            </a:r>
            <a:r>
              <a:rPr lang="pt-BR" sz="2400" dirty="0">
                <a:solidFill>
                  <a:schemeClr val="tx1"/>
                </a:solidFill>
              </a:rPr>
              <a:t>.</a:t>
            </a:r>
          </a:p>
          <a:p>
            <a:pPr>
              <a:spcAft>
                <a:spcPts val="1000"/>
              </a:spcAft>
              <a:defRPr sz="2000"/>
            </a:pPr>
            <a:r>
              <a:rPr lang="pt-BR" sz="2400" dirty="0">
                <a:solidFill>
                  <a:schemeClr val="tx1"/>
                </a:solidFill>
              </a:rPr>
              <a:t>Uma vida que você tinha antes e que fica cada vez mais distante.</a:t>
            </a:r>
          </a:p>
          <a:p>
            <a:pPr>
              <a:spcAft>
                <a:spcPts val="1000"/>
              </a:spcAft>
              <a:defRPr sz="2000"/>
            </a:pPr>
            <a:r>
              <a:rPr lang="pt-BR" sz="2400" b="1" dirty="0">
                <a:solidFill>
                  <a:schemeClr val="tx1"/>
                </a:solidFill>
              </a:rPr>
              <a:t>A rotina muda. O futuro muda. Os planos mudam.</a:t>
            </a:r>
          </a:p>
          <a:p>
            <a:pPr>
              <a:spcAft>
                <a:spcPts val="1000"/>
              </a:spcAft>
              <a:defRPr sz="2000"/>
            </a:pPr>
            <a:r>
              <a:rPr lang="pt-BR" sz="2400" dirty="0">
                <a:solidFill>
                  <a:schemeClr val="tx1"/>
                </a:solidFill>
              </a:rPr>
              <a:t>Você segue. Aprende. Se adapta. Luta. </a:t>
            </a:r>
          </a:p>
          <a:p>
            <a:pPr>
              <a:spcAft>
                <a:spcPts val="1000"/>
              </a:spcAft>
              <a:defRPr sz="2000"/>
            </a:pPr>
            <a:r>
              <a:rPr lang="pt-BR" sz="2400" dirty="0">
                <a:solidFill>
                  <a:schemeClr val="tx1"/>
                </a:solidFill>
              </a:rPr>
              <a:t>E ama. Ama muito.</a:t>
            </a:r>
          </a:p>
          <a:p>
            <a:pPr>
              <a:spcAft>
                <a:spcPts val="1000"/>
              </a:spcAft>
              <a:defRPr sz="2000"/>
            </a:pPr>
            <a:r>
              <a:rPr lang="pt-BR" sz="2400" dirty="0">
                <a:solidFill>
                  <a:schemeClr val="tx1"/>
                </a:solidFill>
              </a:rPr>
              <a:t>Mas não sabe lidar.</a:t>
            </a:r>
          </a:p>
        </p:txBody>
      </p:sp>
    </p:spTree>
    <p:extLst>
      <p:ext uri="{BB962C8B-B14F-4D97-AF65-F5344CB8AC3E}">
        <p14:creationId xmlns:p14="http://schemas.microsoft.com/office/powerpoint/2010/main" val="10210022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1965</TotalTime>
  <Words>1417</Words>
  <Application>Microsoft Macintosh PowerPoint</Application>
  <PresentationFormat>Personalizar</PresentationFormat>
  <Paragraphs>173</Paragraphs>
  <Slides>18</Slides>
  <Notes>12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2" baseType="lpstr">
      <vt:lpstr>Arial</vt:lpstr>
      <vt:lpstr>Calibri</vt:lpstr>
      <vt:lpstr>Google Sans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/>
  <dc:creator/>
  <cp:keywords/>
  <dc:description>generated using python-pptx</dc:description>
  <cp:lastModifiedBy>Rita Jorge</cp:lastModifiedBy>
  <cp:revision>10</cp:revision>
  <dcterms:created xsi:type="dcterms:W3CDTF">2013-01-27T09:14:16Z</dcterms:created>
  <dcterms:modified xsi:type="dcterms:W3CDTF">2026-05-09T16:27:06Z</dcterms:modified>
  <cp:category/>
</cp:coreProperties>
</file>