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18288000" cy="10287000"/>
  <p:notesSz cx="6858000" cy="9144000"/>
  <p:embeddedFontLst>
    <p:embeddedFont>
      <p:font typeface="Bree Serif" charset="1" panose="02000503040000020004"/>
      <p:regular r:id="rId23"/>
    </p:embeddedFont>
    <p:embeddedFont>
      <p:font typeface="Calibri (MS) Italics" charset="1" panose="020F05020202040A0204"/>
      <p:regular r:id="rId24"/>
    </p:embeddedFont>
    <p:embeddedFont>
      <p:font typeface="Aptos Bold" charset="1" panose="020B0004020202020204"/>
      <p:regular r:id="rId25"/>
    </p:embeddedFont>
    <p:embeddedFont>
      <p:font typeface="Aptos" charset="1" panose="020B0004020202020204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jpeg" Type="http://schemas.openxmlformats.org/officeDocument/2006/relationships/image"/><Relationship Id="rId6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4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5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6.png" Type="http://schemas.openxmlformats.org/officeDocument/2006/relationships/image"/><Relationship Id="rId4" Target="../media/image3.png" Type="http://schemas.openxmlformats.org/officeDocument/2006/relationships/image"/><Relationship Id="rId5" Target="../media/image4.jpeg" Type="http://schemas.openxmlformats.org/officeDocument/2006/relationships/image"/><Relationship Id="rId6" Target="../media/image17.png" Type="http://schemas.openxmlformats.org/officeDocument/2006/relationships/image"/><Relationship Id="rId7" Target="../media/image18.png" Type="http://schemas.openxmlformats.org/officeDocument/2006/relationships/image"/><Relationship Id="rId8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9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0.jpeg" Type="http://schemas.openxmlformats.org/officeDocument/2006/relationships/image"/><Relationship Id="rId4" Target="../media/image1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746385" y="1672758"/>
            <a:ext cx="11492770" cy="11492770"/>
            <a:chOff x="0" y="0"/>
            <a:chExt cx="8568271" cy="85682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568309" cy="8568309"/>
            </a:xfrm>
            <a:custGeom>
              <a:avLst/>
              <a:gdLst/>
              <a:ahLst/>
              <a:cxnLst/>
              <a:rect r="r" b="b" t="t" l="l"/>
              <a:pathLst>
                <a:path h="8568309" w="8568309">
                  <a:moveTo>
                    <a:pt x="0" y="4284091"/>
                  </a:moveTo>
                  <a:cubicBezTo>
                    <a:pt x="0" y="1918081"/>
                    <a:pt x="1918081" y="0"/>
                    <a:pt x="4284091" y="0"/>
                  </a:cubicBezTo>
                  <a:cubicBezTo>
                    <a:pt x="6650101" y="0"/>
                    <a:pt x="8568309" y="1918081"/>
                    <a:pt x="8568309" y="4284091"/>
                  </a:cubicBezTo>
                  <a:cubicBezTo>
                    <a:pt x="8568309" y="6650101"/>
                    <a:pt x="6650228" y="8568309"/>
                    <a:pt x="4284091" y="8568309"/>
                  </a:cubicBezTo>
                  <a:cubicBezTo>
                    <a:pt x="1917953" y="8568309"/>
                    <a:pt x="0" y="6650228"/>
                    <a:pt x="0" y="4284091"/>
                  </a:cubicBezTo>
                  <a:close/>
                </a:path>
              </a:pathLst>
            </a:custGeom>
            <a:solidFill>
              <a:srgbClr val="78E0D8">
                <a:alpha val="15686"/>
              </a:srgbClr>
            </a:solidFill>
            <a:ln w="25400" cap="sq">
              <a:solidFill>
                <a:srgbClr val="78E0D8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0891497" y="-2752907"/>
            <a:ext cx="11492770" cy="11492770"/>
            <a:chOff x="0" y="0"/>
            <a:chExt cx="8568271" cy="856827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568309" cy="8568309"/>
            </a:xfrm>
            <a:custGeom>
              <a:avLst/>
              <a:gdLst/>
              <a:ahLst/>
              <a:cxnLst/>
              <a:rect r="r" b="b" t="t" l="l"/>
              <a:pathLst>
                <a:path h="8568309" w="8568309">
                  <a:moveTo>
                    <a:pt x="0" y="4284091"/>
                  </a:moveTo>
                  <a:cubicBezTo>
                    <a:pt x="0" y="1918081"/>
                    <a:pt x="1918081" y="0"/>
                    <a:pt x="4284091" y="0"/>
                  </a:cubicBezTo>
                  <a:cubicBezTo>
                    <a:pt x="6650101" y="0"/>
                    <a:pt x="8568309" y="1918081"/>
                    <a:pt x="8568309" y="4284091"/>
                  </a:cubicBezTo>
                  <a:cubicBezTo>
                    <a:pt x="8568309" y="6650101"/>
                    <a:pt x="6650228" y="8568309"/>
                    <a:pt x="4284091" y="8568309"/>
                  </a:cubicBezTo>
                  <a:cubicBezTo>
                    <a:pt x="1917953" y="8568309"/>
                    <a:pt x="0" y="6650228"/>
                    <a:pt x="0" y="4284091"/>
                  </a:cubicBezTo>
                  <a:close/>
                </a:path>
              </a:pathLst>
            </a:custGeom>
            <a:solidFill>
              <a:srgbClr val="78E0D8">
                <a:alpha val="15686"/>
              </a:srgbClr>
            </a:solidFill>
            <a:ln w="25400" cap="sq">
              <a:solidFill>
                <a:srgbClr val="78E0D8"/>
              </a:solidFill>
              <a:prstDash val="solid"/>
              <a:miter/>
            </a:ln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342872" y="471671"/>
            <a:ext cx="16182864" cy="8952016"/>
          </a:xfrm>
          <a:custGeom>
            <a:avLst/>
            <a:gdLst/>
            <a:ahLst/>
            <a:cxnLst/>
            <a:rect r="r" b="b" t="t" l="l"/>
            <a:pathLst>
              <a:path h="8952016" w="16182864">
                <a:moveTo>
                  <a:pt x="0" y="0"/>
                </a:moveTo>
                <a:lnTo>
                  <a:pt x="16182864" y="0"/>
                </a:lnTo>
                <a:lnTo>
                  <a:pt x="16182864" y="8952016"/>
                </a:lnTo>
                <a:lnTo>
                  <a:pt x="0" y="89520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21" t="-1770" r="0" b="-177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144000" y="471671"/>
            <a:ext cx="6835056" cy="7353377"/>
          </a:xfrm>
          <a:custGeom>
            <a:avLst/>
            <a:gdLst/>
            <a:ahLst/>
            <a:cxnLst/>
            <a:rect r="r" b="b" t="t" l="l"/>
            <a:pathLst>
              <a:path h="7353377" w="6835056">
                <a:moveTo>
                  <a:pt x="0" y="0"/>
                </a:moveTo>
                <a:lnTo>
                  <a:pt x="6835056" y="0"/>
                </a:lnTo>
                <a:lnTo>
                  <a:pt x="6835056" y="7353377"/>
                </a:lnTo>
                <a:lnTo>
                  <a:pt x="0" y="73533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-23934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14367746" y="1672758"/>
            <a:ext cx="2260822" cy="1616469"/>
          </a:xfrm>
          <a:custGeom>
            <a:avLst/>
            <a:gdLst/>
            <a:ahLst/>
            <a:cxnLst/>
            <a:rect r="r" b="b" t="t" l="l"/>
            <a:pathLst>
              <a:path h="1616469" w="2260822">
                <a:moveTo>
                  <a:pt x="0" y="0"/>
                </a:moveTo>
                <a:lnTo>
                  <a:pt x="2260823" y="0"/>
                </a:lnTo>
                <a:lnTo>
                  <a:pt x="2260823" y="1616469"/>
                </a:lnTo>
                <a:lnTo>
                  <a:pt x="0" y="16164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2317163" y="4630001"/>
            <a:ext cx="16459200" cy="1026997"/>
            <a:chOff x="0" y="0"/>
            <a:chExt cx="21945600" cy="136932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1945600" cy="1369329"/>
            </a:xfrm>
            <a:custGeom>
              <a:avLst/>
              <a:gdLst/>
              <a:ahLst/>
              <a:cxnLst/>
              <a:rect r="r" b="b" t="t" l="l"/>
              <a:pathLst>
                <a:path h="1369329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1369329"/>
                  </a:lnTo>
                  <a:lnTo>
                    <a:pt x="0" y="1369329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72211" r="0" b="-252343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21945600" cy="13788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239"/>
                </a:lnSpc>
              </a:pPr>
              <a:r>
                <a:rPr lang="en-US" sz="5199">
                  <a:solidFill>
                    <a:srgbClr val="0F4761"/>
                  </a:solidFill>
                  <a:latin typeface="Bree Serif"/>
                  <a:ea typeface="Bree Serif"/>
                  <a:cs typeface="Bree Serif"/>
                  <a:sym typeface="Bree Serif"/>
                </a:rPr>
                <a:t>Beatriz Lima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317163" y="5232887"/>
            <a:ext cx="16482879" cy="2336372"/>
            <a:chOff x="0" y="0"/>
            <a:chExt cx="21945600" cy="311068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1945600" cy="3110687"/>
            </a:xfrm>
            <a:custGeom>
              <a:avLst/>
              <a:gdLst/>
              <a:ahLst/>
              <a:cxnLst/>
              <a:rect r="r" b="b" t="t" l="l"/>
              <a:pathLst>
                <a:path h="3110687" w="21945600">
                  <a:moveTo>
                    <a:pt x="0" y="0"/>
                  </a:moveTo>
                  <a:lnTo>
                    <a:pt x="21945600" y="0"/>
                  </a:lnTo>
                  <a:lnTo>
                    <a:pt x="21945600" y="3110687"/>
                  </a:lnTo>
                  <a:lnTo>
                    <a:pt x="0" y="3110687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77008" r="0" b="-174993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66675"/>
              <a:ext cx="21945600" cy="317736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964"/>
                </a:lnSpc>
              </a:pPr>
              <a:r>
                <a:rPr lang="en-US" sz="1900">
                  <a:solidFill>
                    <a:srgbClr val="0F4761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Psicopedagoga Clínica</a:t>
              </a:r>
            </a:p>
            <a:p>
              <a:pPr algn="l">
                <a:lnSpc>
                  <a:spcPts val="2964"/>
                </a:lnSpc>
              </a:pPr>
              <a:r>
                <a:rPr lang="en-US" sz="1900">
                  <a:solidFill>
                    <a:srgbClr val="0F4761"/>
                  </a:solidFill>
                  <a:latin typeface="Bree Serif"/>
                  <a:ea typeface="Bree Serif"/>
                  <a:cs typeface="Bree Serif"/>
                  <a:sym typeface="Bree Serif"/>
                </a:rPr>
                <a:t>Graduação em Psicopedagogia - UFPB</a:t>
              </a:r>
            </a:p>
            <a:p>
              <a:pPr algn="l">
                <a:lnSpc>
                  <a:spcPts val="2964"/>
                </a:lnSpc>
              </a:pPr>
              <a:r>
                <a:rPr lang="en-US" sz="1900">
                  <a:solidFill>
                    <a:srgbClr val="0F4761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Pós-graduação em Autismo, Desenvolvimento Infantil e ABA</a:t>
              </a:r>
            </a:p>
            <a:p>
              <a:pPr algn="l">
                <a:lnSpc>
                  <a:spcPts val="2964"/>
                </a:lnSpc>
              </a:pPr>
              <a:r>
                <a:rPr lang="en-US" sz="1900">
                  <a:solidFill>
                    <a:srgbClr val="0F4761"/>
                  </a:solidFill>
                  <a:latin typeface="Bree Serif"/>
                  <a:ea typeface="Bree Serif"/>
                  <a:cs typeface="Bree Serif"/>
                  <a:sym typeface="Bree Serif"/>
                </a:rPr>
                <a:t>Concluinte da Graduação em Psicologia (Ulbra)</a:t>
              </a:r>
            </a:p>
            <a:p>
              <a:pPr algn="l">
                <a:lnSpc>
                  <a:spcPts val="2964"/>
                </a:lnSpc>
              </a:pPr>
              <a:r>
                <a:rPr lang="en-US" sz="1900">
                  <a:solidFill>
                    <a:srgbClr val="0F4761"/>
                  </a:solidFill>
                  <a:latin typeface="Bree Serif"/>
                  <a:ea typeface="Bree Serif"/>
                  <a:cs typeface="Bree Serif"/>
                  <a:sym typeface="Bree Serif"/>
                </a:rPr>
                <a:t>Mestranda em Psicologia (Uneatlantico Espanha)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2317163" y="2706351"/>
            <a:ext cx="8635782" cy="2884018"/>
            <a:chOff x="0" y="0"/>
            <a:chExt cx="12514819" cy="417946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2514819" cy="4179466"/>
            </a:xfrm>
            <a:custGeom>
              <a:avLst/>
              <a:gdLst/>
              <a:ahLst/>
              <a:cxnLst/>
              <a:rect r="r" b="b" t="t" l="l"/>
              <a:pathLst>
                <a:path h="4179466" w="12514819">
                  <a:moveTo>
                    <a:pt x="0" y="0"/>
                  </a:moveTo>
                  <a:lnTo>
                    <a:pt x="12514819" y="0"/>
                  </a:lnTo>
                  <a:lnTo>
                    <a:pt x="12514819" y="4179466"/>
                  </a:lnTo>
                  <a:lnTo>
                    <a:pt x="0" y="4179466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70524" r="-55872" b="-11364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95250"/>
              <a:ext cx="12514819" cy="427471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279"/>
                </a:lnSpc>
              </a:pP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n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tre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 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tera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pi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,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 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escol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 e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 ca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sa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: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 com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o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 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organ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zar a v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d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 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d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 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f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amília a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t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ípica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 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 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ad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o</a:t>
              </a:r>
              <a:r>
                <a:rPr lang="en-US" sz="4399" i="true">
                  <a:solidFill>
                    <a:srgbClr val="FC8064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ecer</a:t>
              </a:r>
            </a:p>
            <a:p>
              <a:pPr algn="l">
                <a:lnSpc>
                  <a:spcPts val="5279"/>
                </a:lnSpc>
              </a:pP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717238" y="3050644"/>
            <a:ext cx="7932507" cy="5275117"/>
          </a:xfrm>
          <a:custGeom>
            <a:avLst/>
            <a:gdLst/>
            <a:ahLst/>
            <a:cxnLst/>
            <a:rect r="r" b="b" t="t" l="l"/>
            <a:pathLst>
              <a:path h="5275117" w="7932507">
                <a:moveTo>
                  <a:pt x="0" y="0"/>
                </a:moveTo>
                <a:lnTo>
                  <a:pt x="7932507" y="0"/>
                </a:lnTo>
                <a:lnTo>
                  <a:pt x="7932507" y="5275117"/>
                </a:lnTo>
                <a:lnTo>
                  <a:pt x="0" y="52751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828554" y="1541277"/>
            <a:ext cx="15544800" cy="662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59"/>
              </a:lnSpc>
            </a:pPr>
            <a:r>
              <a:rPr lang="en-US" sz="38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A PARCERIA COM A ESCOLA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86420" y="2745617"/>
            <a:ext cx="15544800" cy="48165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Uma boa comunicação com a escola precisa ser:</a:t>
            </a:r>
          </a:p>
          <a:p>
            <a:pPr algn="l" marL="734048" indent="-367024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Objetiva;</a:t>
            </a:r>
          </a:p>
          <a:p>
            <a:pPr algn="l" marL="734048" indent="-367024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Frequente, mas não excessiva;</a:t>
            </a:r>
          </a:p>
          <a:p>
            <a:pPr algn="l" marL="734048" indent="-367024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Centrada em soluções;</a:t>
            </a:r>
          </a:p>
          <a:p>
            <a:pPr algn="l" marL="734048" indent="-367024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Baseada em metas;</a:t>
            </a:r>
          </a:p>
          <a:p>
            <a:pPr algn="l" marL="734048" indent="-367024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Registrada;</a:t>
            </a:r>
          </a:p>
          <a:p>
            <a:pPr algn="l" marL="734048" indent="-367024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Compartilhada com os profissionais.</a:t>
            </a:r>
          </a:p>
          <a:p>
            <a:pPr algn="l" marL="0" indent="0" lvl="0">
              <a:lnSpc>
                <a:spcPts val="4759"/>
              </a:lnSpc>
            </a:pPr>
            <a:r>
              <a:rPr lang="en-US" b="true" sz="3399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Família e escola não são adversárias.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7047111" y="1333400"/>
            <a:ext cx="10537485" cy="7007428"/>
          </a:xfrm>
          <a:custGeom>
            <a:avLst/>
            <a:gdLst/>
            <a:ahLst/>
            <a:cxnLst/>
            <a:rect r="r" b="b" t="t" l="l"/>
            <a:pathLst>
              <a:path h="7007428" w="10537485">
                <a:moveTo>
                  <a:pt x="10537486" y="0"/>
                </a:moveTo>
                <a:lnTo>
                  <a:pt x="0" y="0"/>
                </a:lnTo>
                <a:lnTo>
                  <a:pt x="0" y="7007428"/>
                </a:lnTo>
                <a:lnTo>
                  <a:pt x="10537486" y="7007428"/>
                </a:lnTo>
                <a:lnTo>
                  <a:pt x="10537486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557100" y="1599561"/>
            <a:ext cx="15544800" cy="745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159"/>
              </a:lnSpc>
            </a:pPr>
            <a:r>
              <a:rPr lang="en-US" sz="43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CASA NÃO É CLÍNICA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71600" y="2776839"/>
            <a:ext cx="15544800" cy="4666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Em casa, a criança também precisa: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Brincar sem objetivo terapêutico;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Descansar;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Conviver com a família;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Fazer escolhas;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Participar da rotina;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Sentir-se amada sem precisar apresentar resultados.</a:t>
            </a:r>
          </a:p>
          <a:p>
            <a:pPr algn="l" marL="0" indent="0" lvl="0">
              <a:lnSpc>
                <a:spcPts val="4619"/>
              </a:lnSpc>
            </a:pPr>
            <a:r>
              <a:rPr lang="en-US" b="true" sz="3299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 casa pode estimular sem deixar de ser lar.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389817" y="2782630"/>
            <a:ext cx="15544800" cy="4664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Muitos conflitos acontecem nas mudanças de atividade: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Acordar;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Sair de casa;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Chegar à escola;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Encerrar uma brincadeira;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Ir para a terapia;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Tomar banho;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Dormir.</a:t>
            </a:r>
          </a:p>
          <a:p>
            <a:pPr algn="l">
              <a:lnSpc>
                <a:spcPts val="4339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7600950" y="3600450"/>
            <a:ext cx="6332451" cy="4023274"/>
            <a:chOff x="0" y="0"/>
            <a:chExt cx="1667806" cy="105962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667806" cy="1059628"/>
            </a:xfrm>
            <a:custGeom>
              <a:avLst/>
              <a:gdLst/>
              <a:ahLst/>
              <a:cxnLst/>
              <a:rect r="r" b="b" t="t" l="l"/>
              <a:pathLst>
                <a:path h="1059628" w="1667806">
                  <a:moveTo>
                    <a:pt x="62352" y="0"/>
                  </a:moveTo>
                  <a:lnTo>
                    <a:pt x="1605454" y="0"/>
                  </a:lnTo>
                  <a:cubicBezTo>
                    <a:pt x="1639890" y="0"/>
                    <a:pt x="1667806" y="27916"/>
                    <a:pt x="1667806" y="62352"/>
                  </a:cubicBezTo>
                  <a:lnTo>
                    <a:pt x="1667806" y="997276"/>
                  </a:lnTo>
                  <a:cubicBezTo>
                    <a:pt x="1667806" y="1031712"/>
                    <a:pt x="1639890" y="1059628"/>
                    <a:pt x="1605454" y="1059628"/>
                  </a:cubicBezTo>
                  <a:lnTo>
                    <a:pt x="62352" y="1059628"/>
                  </a:lnTo>
                  <a:cubicBezTo>
                    <a:pt x="27916" y="1059628"/>
                    <a:pt x="0" y="1031712"/>
                    <a:pt x="0" y="997276"/>
                  </a:cubicBezTo>
                  <a:lnTo>
                    <a:pt x="0" y="62352"/>
                  </a:lnTo>
                  <a:cubicBezTo>
                    <a:pt x="0" y="27916"/>
                    <a:pt x="27916" y="0"/>
                    <a:pt x="62352" y="0"/>
                  </a:cubicBezTo>
                  <a:close/>
                </a:path>
              </a:pathLst>
            </a:custGeom>
            <a:solidFill>
              <a:srgbClr val="F0E8DD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667806" cy="10977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7844611" y="3728453"/>
            <a:ext cx="16945029" cy="41235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30"/>
              </a:lnSpc>
            </a:pPr>
            <a:r>
              <a:rPr lang="en-US" sz="337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Estratégias:</a:t>
            </a:r>
          </a:p>
          <a:p>
            <a:pPr algn="l" marL="729568" indent="-364784" lvl="1">
              <a:lnSpc>
                <a:spcPts val="4730"/>
              </a:lnSpc>
              <a:buFont typeface="Arial"/>
              <a:buChar char="•"/>
            </a:pPr>
            <a:r>
              <a:rPr lang="en-US" sz="337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Antecipação;</a:t>
            </a:r>
          </a:p>
          <a:p>
            <a:pPr algn="l" marL="729568" indent="-364784" lvl="1">
              <a:lnSpc>
                <a:spcPts val="4730"/>
              </a:lnSpc>
              <a:buFont typeface="Arial"/>
              <a:buChar char="•"/>
            </a:pPr>
            <a:r>
              <a:rPr lang="en-US" sz="337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Apoio visual;</a:t>
            </a:r>
          </a:p>
          <a:p>
            <a:pPr algn="l" marL="729568" indent="-364784" lvl="1">
              <a:lnSpc>
                <a:spcPts val="4730"/>
              </a:lnSpc>
              <a:buFont typeface="Arial"/>
              <a:buChar char="•"/>
            </a:pPr>
            <a:r>
              <a:rPr lang="en-US" sz="337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Avisos de tempo;</a:t>
            </a:r>
          </a:p>
          <a:p>
            <a:pPr algn="l" marL="729568" indent="-364784" lvl="1">
              <a:lnSpc>
                <a:spcPts val="4730"/>
              </a:lnSpc>
              <a:buFont typeface="Arial"/>
              <a:buChar char="•"/>
            </a:pPr>
            <a:r>
              <a:rPr lang="en-US" sz="337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Escolhas limitadas;</a:t>
            </a:r>
          </a:p>
          <a:p>
            <a:pPr algn="l" marL="729568" indent="-364784" lvl="1">
              <a:lnSpc>
                <a:spcPts val="4730"/>
              </a:lnSpc>
              <a:buFont typeface="Arial"/>
              <a:buChar char="•"/>
            </a:pPr>
            <a:r>
              <a:rPr lang="en-US" sz="337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Rotina previsível.</a:t>
            </a:r>
          </a:p>
          <a:p>
            <a:pPr algn="l">
              <a:lnSpc>
                <a:spcPts val="473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5304001" y="1424710"/>
            <a:ext cx="15544800" cy="728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19"/>
              </a:lnSpc>
            </a:pPr>
            <a:r>
              <a:rPr lang="en-US" sz="42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ORGANIZE AS TRANSIÇÕES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715628" y="1572002"/>
            <a:ext cx="8096379" cy="5384092"/>
          </a:xfrm>
          <a:custGeom>
            <a:avLst/>
            <a:gdLst/>
            <a:ahLst/>
            <a:cxnLst/>
            <a:rect r="r" b="b" t="t" l="l"/>
            <a:pathLst>
              <a:path h="5384092" w="8096379">
                <a:moveTo>
                  <a:pt x="0" y="0"/>
                </a:moveTo>
                <a:lnTo>
                  <a:pt x="8096379" y="0"/>
                </a:lnTo>
                <a:lnTo>
                  <a:pt x="8096379" y="5384093"/>
                </a:lnTo>
                <a:lnTo>
                  <a:pt x="0" y="53840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167469" y="1570419"/>
            <a:ext cx="15544800" cy="662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59"/>
              </a:lnSpc>
            </a:pPr>
            <a:r>
              <a:rPr lang="en-US" sz="38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DIVIDA A CARGA, NÃO APENAS AS TAREFAS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010973" y="2671729"/>
            <a:ext cx="15544800" cy="52456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Existe uma carga invisível:</a:t>
            </a:r>
          </a:p>
          <a:p>
            <a:pPr algn="l" marL="647690" indent="-323845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Lembrar horários;</a:t>
            </a:r>
          </a:p>
          <a:p>
            <a:pPr algn="l" marL="647690" indent="-323845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Marcar consultas;</a:t>
            </a:r>
          </a:p>
          <a:p>
            <a:pPr algn="l" marL="647690" indent="-323845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Comprar materiais;</a:t>
            </a:r>
          </a:p>
          <a:p>
            <a:pPr algn="l" marL="647690" indent="-323845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Conversar com profissionais;</a:t>
            </a:r>
          </a:p>
          <a:p>
            <a:pPr algn="l" marL="647690" indent="-323845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Acompanhar pagamentos;</a:t>
            </a:r>
          </a:p>
          <a:p>
            <a:pPr algn="l" marL="647690" indent="-323845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Observar comportamentos;</a:t>
            </a:r>
          </a:p>
          <a:p>
            <a:pPr algn="l" marL="647690" indent="-323845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Planejar o futuro.</a:t>
            </a:r>
          </a:p>
          <a:p>
            <a:pPr algn="l">
              <a:lnSpc>
                <a:spcPts val="4199"/>
              </a:lnSpc>
            </a:pPr>
          </a:p>
          <a:p>
            <a:pPr algn="ctr" marL="0" indent="0" lvl="0">
              <a:lnSpc>
                <a:spcPts val="4199"/>
              </a:lnSpc>
            </a:pPr>
            <a:r>
              <a:rPr lang="en-US" b="true" sz="2999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 responsabilidade precisa ser compartilhada do início ao fim.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950372" y="2719502"/>
            <a:ext cx="7860775" cy="5227416"/>
          </a:xfrm>
          <a:custGeom>
            <a:avLst/>
            <a:gdLst/>
            <a:ahLst/>
            <a:cxnLst/>
            <a:rect r="r" b="b" t="t" l="l"/>
            <a:pathLst>
              <a:path h="5227416" w="7860775">
                <a:moveTo>
                  <a:pt x="0" y="0"/>
                </a:moveTo>
                <a:lnTo>
                  <a:pt x="7860776" y="0"/>
                </a:lnTo>
                <a:lnTo>
                  <a:pt x="7860776" y="5227415"/>
                </a:lnTo>
                <a:lnTo>
                  <a:pt x="0" y="52274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846909" y="1638227"/>
            <a:ext cx="15544800" cy="629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79"/>
              </a:lnSpc>
            </a:pPr>
            <a:r>
              <a:rPr lang="en-US" sz="36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A SAÚDE DO CUIDADOR FAZ PARTE DO TRATAMENTO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244108" y="2486325"/>
            <a:ext cx="15544800" cy="5247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O cuidador também precisa de: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Sono;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Alimentação;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Atendimento médico;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Apoio emocional;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Tempo individual;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Relações sociais;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Espaço para pedir ajuda.</a:t>
            </a:r>
          </a:p>
          <a:p>
            <a:pPr algn="l" marL="0" indent="0" lvl="0">
              <a:lnSpc>
                <a:spcPts val="4619"/>
              </a:lnSpc>
            </a:pPr>
            <a:r>
              <a:rPr lang="en-US" b="true" sz="3299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O bem-estar do cuidador influencia toda a família.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600950" y="3775301"/>
            <a:ext cx="3086100" cy="492476"/>
            <a:chOff x="0" y="0"/>
            <a:chExt cx="812800" cy="12970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129706"/>
            </a:xfrm>
            <a:custGeom>
              <a:avLst/>
              <a:gdLst/>
              <a:ahLst/>
              <a:cxnLst/>
              <a:rect r="r" b="b" t="t" l="l"/>
              <a:pathLst>
                <a:path h="129706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29706"/>
                  </a:lnTo>
                  <a:lnTo>
                    <a:pt x="0" y="129706"/>
                  </a:lnTo>
                  <a:close/>
                </a:path>
              </a:pathLst>
            </a:custGeom>
            <a:solidFill>
              <a:srgbClr val="D7B3A1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1678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083088" y="4364829"/>
            <a:ext cx="3979156" cy="492476"/>
            <a:chOff x="0" y="0"/>
            <a:chExt cx="1048008" cy="12970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48008" cy="129706"/>
            </a:xfrm>
            <a:custGeom>
              <a:avLst/>
              <a:gdLst/>
              <a:ahLst/>
              <a:cxnLst/>
              <a:rect r="r" b="b" t="t" l="l"/>
              <a:pathLst>
                <a:path h="129706" w="1048008">
                  <a:moveTo>
                    <a:pt x="0" y="0"/>
                  </a:moveTo>
                  <a:lnTo>
                    <a:pt x="1048008" y="0"/>
                  </a:lnTo>
                  <a:lnTo>
                    <a:pt x="1048008" y="129706"/>
                  </a:lnTo>
                  <a:lnTo>
                    <a:pt x="0" y="129706"/>
                  </a:lnTo>
                  <a:close/>
                </a:path>
              </a:pathLst>
            </a:custGeom>
            <a:solidFill>
              <a:srgbClr val="FC8064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1048008" cy="1678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031600" y="5490607"/>
            <a:ext cx="6224801" cy="380922"/>
            <a:chOff x="0" y="0"/>
            <a:chExt cx="1639454" cy="10032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639454" cy="100325"/>
            </a:xfrm>
            <a:custGeom>
              <a:avLst/>
              <a:gdLst/>
              <a:ahLst/>
              <a:cxnLst/>
              <a:rect r="r" b="b" t="t" l="l"/>
              <a:pathLst>
                <a:path h="100325" w="1639454">
                  <a:moveTo>
                    <a:pt x="0" y="0"/>
                  </a:moveTo>
                  <a:lnTo>
                    <a:pt x="1639454" y="0"/>
                  </a:lnTo>
                  <a:lnTo>
                    <a:pt x="1639454" y="100325"/>
                  </a:lnTo>
                  <a:lnTo>
                    <a:pt x="0" y="100325"/>
                  </a:lnTo>
                  <a:close/>
                </a:path>
              </a:pathLst>
            </a:custGeom>
            <a:solidFill>
              <a:srgbClr val="FC8064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639454" cy="138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031600" y="6605426"/>
            <a:ext cx="6224801" cy="380922"/>
            <a:chOff x="0" y="0"/>
            <a:chExt cx="1639454" cy="10032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39454" cy="100325"/>
            </a:xfrm>
            <a:custGeom>
              <a:avLst/>
              <a:gdLst/>
              <a:ahLst/>
              <a:cxnLst/>
              <a:rect r="r" b="b" t="t" l="l"/>
              <a:pathLst>
                <a:path h="100325" w="1639454">
                  <a:moveTo>
                    <a:pt x="0" y="0"/>
                  </a:moveTo>
                  <a:lnTo>
                    <a:pt x="1639454" y="0"/>
                  </a:lnTo>
                  <a:lnTo>
                    <a:pt x="1639454" y="100325"/>
                  </a:lnTo>
                  <a:lnTo>
                    <a:pt x="0" y="100325"/>
                  </a:lnTo>
                  <a:close/>
                </a:path>
              </a:pathLst>
            </a:custGeom>
            <a:solidFill>
              <a:srgbClr val="FC8064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639454" cy="138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275274" y="4952555"/>
            <a:ext cx="1594784" cy="354910"/>
            <a:chOff x="0" y="0"/>
            <a:chExt cx="420025" cy="9347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420025" cy="93474"/>
            </a:xfrm>
            <a:custGeom>
              <a:avLst/>
              <a:gdLst/>
              <a:ahLst/>
              <a:cxnLst/>
              <a:rect r="r" b="b" t="t" l="l"/>
              <a:pathLst>
                <a:path h="93474" w="420025">
                  <a:moveTo>
                    <a:pt x="0" y="0"/>
                  </a:moveTo>
                  <a:lnTo>
                    <a:pt x="420025" y="0"/>
                  </a:lnTo>
                  <a:lnTo>
                    <a:pt x="420025" y="93474"/>
                  </a:lnTo>
                  <a:lnTo>
                    <a:pt x="0" y="93474"/>
                  </a:lnTo>
                  <a:close/>
                </a:path>
              </a:pathLst>
            </a:custGeom>
            <a:solidFill>
              <a:srgbClr val="D7B3A1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420025" cy="1315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6563528" y="6058704"/>
            <a:ext cx="5028279" cy="354910"/>
            <a:chOff x="0" y="0"/>
            <a:chExt cx="1324320" cy="9347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24321" cy="93474"/>
            </a:xfrm>
            <a:custGeom>
              <a:avLst/>
              <a:gdLst/>
              <a:ahLst/>
              <a:cxnLst/>
              <a:rect r="r" b="b" t="t" l="l"/>
              <a:pathLst>
                <a:path h="93474" w="1324321">
                  <a:moveTo>
                    <a:pt x="0" y="0"/>
                  </a:moveTo>
                  <a:lnTo>
                    <a:pt x="1324321" y="0"/>
                  </a:lnTo>
                  <a:lnTo>
                    <a:pt x="1324321" y="93474"/>
                  </a:lnTo>
                  <a:lnTo>
                    <a:pt x="0" y="93474"/>
                  </a:lnTo>
                  <a:close/>
                </a:path>
              </a:pathLst>
            </a:custGeom>
            <a:solidFill>
              <a:srgbClr val="D7B3A1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1324320" cy="13157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873696" y="2497896"/>
            <a:ext cx="14540608" cy="56679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14"/>
              </a:lnSpc>
            </a:pPr>
            <a:r>
              <a:rPr lang="en-US" sz="3367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Nas semanas difíceis, preserve:</a:t>
            </a:r>
          </a:p>
          <a:p>
            <a:pPr algn="just">
              <a:lnSpc>
                <a:spcPts val="4714"/>
              </a:lnSpc>
            </a:pPr>
          </a:p>
          <a:p>
            <a:pPr algn="ctr">
              <a:lnSpc>
                <a:spcPts val="4452"/>
              </a:lnSpc>
            </a:pPr>
            <a:r>
              <a:rPr lang="en-US" sz="318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Segurança;</a:t>
            </a:r>
          </a:p>
          <a:p>
            <a:pPr algn="ctr">
              <a:lnSpc>
                <a:spcPts val="4452"/>
              </a:lnSpc>
            </a:pPr>
            <a:r>
              <a:rPr lang="en-US" sz="318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Alimentação possível;</a:t>
            </a:r>
          </a:p>
          <a:p>
            <a:pPr algn="ctr">
              <a:lnSpc>
                <a:spcPts val="4452"/>
              </a:lnSpc>
            </a:pPr>
            <a:r>
              <a:rPr lang="en-US" sz="318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Sono;</a:t>
            </a:r>
          </a:p>
          <a:p>
            <a:pPr algn="ctr">
              <a:lnSpc>
                <a:spcPts val="4452"/>
              </a:lnSpc>
            </a:pPr>
            <a:r>
              <a:rPr lang="en-US" sz="318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Medicações e cuidados essenciais;</a:t>
            </a:r>
          </a:p>
          <a:p>
            <a:pPr algn="ctr">
              <a:lnSpc>
                <a:spcPts val="4452"/>
              </a:lnSpc>
            </a:pPr>
            <a:r>
              <a:rPr lang="en-US" sz="318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Uma prioridade terapêutica;</a:t>
            </a:r>
          </a:p>
          <a:p>
            <a:pPr algn="ctr">
              <a:lnSpc>
                <a:spcPts val="4452"/>
              </a:lnSpc>
            </a:pPr>
            <a:r>
              <a:rPr lang="en-US" sz="3180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Um momento de conexão familiar.</a:t>
            </a:r>
          </a:p>
          <a:p>
            <a:pPr algn="just">
              <a:lnSpc>
                <a:spcPts val="4452"/>
              </a:lnSpc>
            </a:pPr>
          </a:p>
          <a:p>
            <a:pPr algn="just" marL="0" indent="0" lvl="0">
              <a:lnSpc>
                <a:spcPts val="4452"/>
              </a:lnSpc>
            </a:pPr>
            <a:r>
              <a:rPr lang="en-US" b="true" sz="318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Nem toda semana precisa ser uma semana de máximo desempenho.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711987" y="1550802"/>
            <a:ext cx="15544800" cy="669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A SEMANA MÍNIMA POSSÍVEL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71600" y="2468044"/>
            <a:ext cx="15544800" cy="4391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1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Seu filho precisa de terapias.</a:t>
            </a:r>
          </a:p>
          <a:p>
            <a:pPr algn="ctr">
              <a:lnSpc>
                <a:spcPts val="5879"/>
              </a:lnSpc>
            </a:pPr>
            <a:r>
              <a:rPr lang="en-US" sz="41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Precisa de uma escola que o acolha.</a:t>
            </a:r>
          </a:p>
          <a:p>
            <a:pPr algn="ctr">
              <a:lnSpc>
                <a:spcPts val="5879"/>
              </a:lnSpc>
            </a:pPr>
            <a:r>
              <a:rPr lang="en-US" sz="41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Precisa de oportunidades para se desenvolver.</a:t>
            </a:r>
          </a:p>
          <a:p>
            <a:pPr algn="ctr">
              <a:lnSpc>
                <a:spcPts val="5879"/>
              </a:lnSpc>
            </a:pPr>
            <a:r>
              <a:rPr lang="en-US" sz="41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Mas também precisa de uma família que consiga </a:t>
            </a:r>
          </a:p>
          <a:p>
            <a:pPr algn="ctr">
              <a:lnSpc>
                <a:spcPts val="5879"/>
              </a:lnSpc>
            </a:pPr>
            <a:r>
              <a:rPr lang="en-US" sz="41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continuar caminhando com ele.</a:t>
            </a:r>
          </a:p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Não é sobre fazer tudo.É sobre sustentar o que realmente importa.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90312" y="-1871181"/>
            <a:ext cx="7972425" cy="8229600"/>
          </a:xfrm>
          <a:custGeom>
            <a:avLst/>
            <a:gdLst/>
            <a:ahLst/>
            <a:cxnLst/>
            <a:rect r="r" b="b" t="t" l="l"/>
            <a:pathLst>
              <a:path h="8229600" w="7972425">
                <a:moveTo>
                  <a:pt x="0" y="0"/>
                </a:moveTo>
                <a:lnTo>
                  <a:pt x="7972425" y="0"/>
                </a:lnTo>
                <a:lnTo>
                  <a:pt x="797242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291861" y="1747007"/>
            <a:ext cx="4095917" cy="2928547"/>
          </a:xfrm>
          <a:custGeom>
            <a:avLst/>
            <a:gdLst/>
            <a:ahLst/>
            <a:cxnLst/>
            <a:rect r="r" b="b" t="t" l="l"/>
            <a:pathLst>
              <a:path h="2928547" w="4095917">
                <a:moveTo>
                  <a:pt x="0" y="0"/>
                </a:moveTo>
                <a:lnTo>
                  <a:pt x="4095917" y="0"/>
                </a:lnTo>
                <a:lnTo>
                  <a:pt x="4095917" y="2928547"/>
                </a:lnTo>
                <a:lnTo>
                  <a:pt x="0" y="29285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8186761" y="2817175"/>
            <a:ext cx="4275072" cy="4432196"/>
            <a:chOff x="0" y="0"/>
            <a:chExt cx="6634480" cy="687832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25400" y="25400"/>
              <a:ext cx="6583680" cy="6827520"/>
            </a:xfrm>
            <a:custGeom>
              <a:avLst/>
              <a:gdLst/>
              <a:ahLst/>
              <a:cxnLst/>
              <a:rect r="r" b="b" t="t" l="l"/>
              <a:pathLst>
                <a:path h="6827520" w="6583680">
                  <a:moveTo>
                    <a:pt x="0" y="0"/>
                  </a:moveTo>
                  <a:lnTo>
                    <a:pt x="6583680" y="0"/>
                  </a:lnTo>
                  <a:lnTo>
                    <a:pt x="6583680" y="6827520"/>
                  </a:lnTo>
                  <a:lnTo>
                    <a:pt x="0" y="6827520"/>
                  </a:lnTo>
                  <a:close/>
                </a:path>
              </a:pathLst>
            </a:custGeom>
            <a:solidFill>
              <a:srgbClr val="FFEEEE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634480" cy="6878320"/>
            </a:xfrm>
            <a:custGeom>
              <a:avLst/>
              <a:gdLst/>
              <a:ahLst/>
              <a:cxnLst/>
              <a:rect r="r" b="b" t="t" l="l"/>
              <a:pathLst>
                <a:path h="6878320" w="6634480">
                  <a:moveTo>
                    <a:pt x="25400" y="0"/>
                  </a:moveTo>
                  <a:lnTo>
                    <a:pt x="6609080" y="0"/>
                  </a:lnTo>
                  <a:cubicBezTo>
                    <a:pt x="6623050" y="0"/>
                    <a:pt x="6634480" y="11430"/>
                    <a:pt x="6634480" y="25400"/>
                  </a:cubicBezTo>
                  <a:lnTo>
                    <a:pt x="6634480" y="6852920"/>
                  </a:lnTo>
                  <a:cubicBezTo>
                    <a:pt x="6634480" y="6866889"/>
                    <a:pt x="6623050" y="6878320"/>
                    <a:pt x="6609080" y="6878320"/>
                  </a:cubicBezTo>
                  <a:lnTo>
                    <a:pt x="25400" y="6878320"/>
                  </a:lnTo>
                  <a:cubicBezTo>
                    <a:pt x="11430" y="6878320"/>
                    <a:pt x="0" y="6866889"/>
                    <a:pt x="0" y="685292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852920"/>
                  </a:lnTo>
                  <a:lnTo>
                    <a:pt x="25400" y="6852920"/>
                  </a:lnTo>
                  <a:lnTo>
                    <a:pt x="25400" y="6827520"/>
                  </a:lnTo>
                  <a:lnTo>
                    <a:pt x="6609080" y="6827520"/>
                  </a:lnTo>
                  <a:lnTo>
                    <a:pt x="6609080" y="6852920"/>
                  </a:lnTo>
                  <a:lnTo>
                    <a:pt x="6583680" y="6852920"/>
                  </a:lnTo>
                  <a:lnTo>
                    <a:pt x="6583680" y="25400"/>
                  </a:lnTo>
                  <a:lnTo>
                    <a:pt x="6609080" y="25400"/>
                  </a:lnTo>
                  <a:lnTo>
                    <a:pt x="66090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EEEE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8203128" y="6133138"/>
            <a:ext cx="4242338" cy="628495"/>
            <a:chOff x="0" y="0"/>
            <a:chExt cx="6583680" cy="97536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583680" cy="975360"/>
            </a:xfrm>
            <a:custGeom>
              <a:avLst/>
              <a:gdLst/>
              <a:ahLst/>
              <a:cxnLst/>
              <a:rect r="r" b="b" t="t" l="l"/>
              <a:pathLst>
                <a:path h="975360" w="6583680">
                  <a:moveTo>
                    <a:pt x="0" y="0"/>
                  </a:moveTo>
                  <a:lnTo>
                    <a:pt x="6583680" y="0"/>
                  </a:lnTo>
                  <a:lnTo>
                    <a:pt x="658368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0"/>
              <a:ext cx="6583680" cy="9753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📷  Instagram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186761" y="6604509"/>
            <a:ext cx="4242338" cy="471371"/>
            <a:chOff x="0" y="0"/>
            <a:chExt cx="6583680" cy="73152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583680" cy="731520"/>
            </a:xfrm>
            <a:custGeom>
              <a:avLst/>
              <a:gdLst/>
              <a:ahLst/>
              <a:cxnLst/>
              <a:rect r="r" b="b" t="t" l="l"/>
              <a:pathLst>
                <a:path h="731520" w="6583680">
                  <a:moveTo>
                    <a:pt x="0" y="0"/>
                  </a:moveTo>
                  <a:lnTo>
                    <a:pt x="6583680" y="0"/>
                  </a:lnTo>
                  <a:lnTo>
                    <a:pt x="658368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125365" r="0" b="-125365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0"/>
              <a:ext cx="6583680" cy="7315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1A1A1A"/>
                  </a:solidFill>
                  <a:latin typeface="Bree Serif"/>
                  <a:ea typeface="Bree Serif"/>
                  <a:cs typeface="Bree Serif"/>
                  <a:sym typeface="Bree Serif"/>
                </a:rPr>
                <a:t>@beatrizpsicop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821908" y="2817175"/>
            <a:ext cx="4275072" cy="4432196"/>
            <a:chOff x="0" y="0"/>
            <a:chExt cx="6634480" cy="687832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25400" y="25400"/>
              <a:ext cx="6583680" cy="6827520"/>
            </a:xfrm>
            <a:custGeom>
              <a:avLst/>
              <a:gdLst/>
              <a:ahLst/>
              <a:cxnLst/>
              <a:rect r="r" b="b" t="t" l="l"/>
              <a:pathLst>
                <a:path h="6827520" w="6583680">
                  <a:moveTo>
                    <a:pt x="0" y="0"/>
                  </a:moveTo>
                  <a:lnTo>
                    <a:pt x="6583680" y="0"/>
                  </a:lnTo>
                  <a:lnTo>
                    <a:pt x="6583680" y="6827520"/>
                  </a:lnTo>
                  <a:lnTo>
                    <a:pt x="0" y="6827520"/>
                  </a:lnTo>
                  <a:close/>
                </a:path>
              </a:pathLst>
            </a:custGeom>
            <a:solidFill>
              <a:srgbClr val="FFEEEE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634480" cy="6878320"/>
            </a:xfrm>
            <a:custGeom>
              <a:avLst/>
              <a:gdLst/>
              <a:ahLst/>
              <a:cxnLst/>
              <a:rect r="r" b="b" t="t" l="l"/>
              <a:pathLst>
                <a:path h="6878320" w="6634480">
                  <a:moveTo>
                    <a:pt x="25400" y="0"/>
                  </a:moveTo>
                  <a:lnTo>
                    <a:pt x="6609080" y="0"/>
                  </a:lnTo>
                  <a:cubicBezTo>
                    <a:pt x="6623050" y="0"/>
                    <a:pt x="6634480" y="11430"/>
                    <a:pt x="6634480" y="25400"/>
                  </a:cubicBezTo>
                  <a:lnTo>
                    <a:pt x="6634480" y="6852920"/>
                  </a:lnTo>
                  <a:cubicBezTo>
                    <a:pt x="6634480" y="6866889"/>
                    <a:pt x="6623050" y="6878320"/>
                    <a:pt x="6609080" y="6878320"/>
                  </a:cubicBezTo>
                  <a:lnTo>
                    <a:pt x="25400" y="6878320"/>
                  </a:lnTo>
                  <a:cubicBezTo>
                    <a:pt x="11430" y="6878320"/>
                    <a:pt x="0" y="6866889"/>
                    <a:pt x="0" y="6852920"/>
                  </a:cubicBezTo>
                  <a:lnTo>
                    <a:pt x="0" y="25400"/>
                  </a:lnTo>
                  <a:cubicBezTo>
                    <a:pt x="0" y="11430"/>
                    <a:pt x="11430" y="0"/>
                    <a:pt x="25400" y="0"/>
                  </a:cubicBezTo>
                  <a:moveTo>
                    <a:pt x="25400" y="50800"/>
                  </a:moveTo>
                  <a:lnTo>
                    <a:pt x="25400" y="25400"/>
                  </a:lnTo>
                  <a:lnTo>
                    <a:pt x="50800" y="25400"/>
                  </a:lnTo>
                  <a:lnTo>
                    <a:pt x="50800" y="6852920"/>
                  </a:lnTo>
                  <a:lnTo>
                    <a:pt x="25400" y="6852920"/>
                  </a:lnTo>
                  <a:lnTo>
                    <a:pt x="25400" y="6827520"/>
                  </a:lnTo>
                  <a:lnTo>
                    <a:pt x="6609080" y="6827520"/>
                  </a:lnTo>
                  <a:lnTo>
                    <a:pt x="6609080" y="6852920"/>
                  </a:lnTo>
                  <a:lnTo>
                    <a:pt x="6583680" y="6852920"/>
                  </a:lnTo>
                  <a:lnTo>
                    <a:pt x="6583680" y="25400"/>
                  </a:lnTo>
                  <a:lnTo>
                    <a:pt x="6609080" y="25400"/>
                  </a:lnTo>
                  <a:lnTo>
                    <a:pt x="6609080" y="50800"/>
                  </a:lnTo>
                  <a:lnTo>
                    <a:pt x="25400" y="50800"/>
                  </a:lnTo>
                  <a:close/>
                </a:path>
              </a:pathLst>
            </a:custGeom>
            <a:solidFill>
              <a:srgbClr val="FFEEEE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12838275" y="6133138"/>
            <a:ext cx="4242338" cy="628495"/>
            <a:chOff x="0" y="0"/>
            <a:chExt cx="6583680" cy="97536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583680" cy="975360"/>
            </a:xfrm>
            <a:custGeom>
              <a:avLst/>
              <a:gdLst/>
              <a:ahLst/>
              <a:cxnLst/>
              <a:rect r="r" b="b" t="t" l="l"/>
              <a:pathLst>
                <a:path h="975360" w="6583680">
                  <a:moveTo>
                    <a:pt x="0" y="0"/>
                  </a:moveTo>
                  <a:lnTo>
                    <a:pt x="6583680" y="0"/>
                  </a:lnTo>
                  <a:lnTo>
                    <a:pt x="6583680" y="975360"/>
                  </a:lnTo>
                  <a:lnTo>
                    <a:pt x="0" y="97536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81524" r="0" b="-81524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>
              <a:off x="0" y="0"/>
              <a:ext cx="6583680" cy="97536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💬  Grupo WhatsApp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2838275" y="6604509"/>
            <a:ext cx="4242338" cy="471371"/>
            <a:chOff x="0" y="0"/>
            <a:chExt cx="6583680" cy="73152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583680" cy="731520"/>
            </a:xfrm>
            <a:custGeom>
              <a:avLst/>
              <a:gdLst/>
              <a:ahLst/>
              <a:cxnLst/>
              <a:rect r="r" b="b" t="t" l="l"/>
              <a:pathLst>
                <a:path h="731520" w="6583680">
                  <a:moveTo>
                    <a:pt x="0" y="0"/>
                  </a:moveTo>
                  <a:lnTo>
                    <a:pt x="6583680" y="0"/>
                  </a:lnTo>
                  <a:lnTo>
                    <a:pt x="6583680" y="731520"/>
                  </a:lnTo>
                  <a:lnTo>
                    <a:pt x="0" y="73152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125365" r="0" b="-125365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0"/>
              <a:ext cx="6583680" cy="7315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879"/>
                </a:lnSpc>
              </a:pPr>
              <a:r>
                <a:rPr lang="en-US" sz="2400">
                  <a:solidFill>
                    <a:srgbClr val="1A1A1A"/>
                  </a:solidFill>
                  <a:latin typeface="Bree Serif"/>
                  <a:ea typeface="Bree Serif"/>
                  <a:cs typeface="Bree Serif"/>
                  <a:sym typeface="Bree Serif"/>
                </a:rPr>
                <a:t>Acesse o grupo</a:t>
              </a: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3449484" y="3136880"/>
            <a:ext cx="3019921" cy="2947152"/>
          </a:xfrm>
          <a:custGeom>
            <a:avLst/>
            <a:gdLst/>
            <a:ahLst/>
            <a:cxnLst/>
            <a:rect r="r" b="b" t="t" l="l"/>
            <a:pathLst>
              <a:path h="2947152" w="3019921">
                <a:moveTo>
                  <a:pt x="0" y="0"/>
                </a:moveTo>
                <a:lnTo>
                  <a:pt x="3019921" y="0"/>
                </a:lnTo>
                <a:lnTo>
                  <a:pt x="3019921" y="2947152"/>
                </a:lnTo>
                <a:lnTo>
                  <a:pt x="0" y="294715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8933930" y="3054611"/>
            <a:ext cx="3063485" cy="3078527"/>
          </a:xfrm>
          <a:custGeom>
            <a:avLst/>
            <a:gdLst/>
            <a:ahLst/>
            <a:cxnLst/>
            <a:rect r="r" b="b" t="t" l="l"/>
            <a:pathLst>
              <a:path h="3078527" w="3063485">
                <a:moveTo>
                  <a:pt x="0" y="0"/>
                </a:moveTo>
                <a:lnTo>
                  <a:pt x="3063485" y="0"/>
                </a:lnTo>
                <a:lnTo>
                  <a:pt x="3063485" y="3078527"/>
                </a:lnTo>
                <a:lnTo>
                  <a:pt x="0" y="30785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8087580" y="-2649669"/>
            <a:ext cx="9462554" cy="12616738"/>
          </a:xfrm>
          <a:custGeom>
            <a:avLst/>
            <a:gdLst/>
            <a:ahLst/>
            <a:cxnLst/>
            <a:rect r="r" b="b" t="t" l="l"/>
            <a:pathLst>
              <a:path h="12616738" w="9462554">
                <a:moveTo>
                  <a:pt x="0" y="0"/>
                </a:moveTo>
                <a:lnTo>
                  <a:pt x="9462554" y="0"/>
                </a:lnTo>
                <a:lnTo>
                  <a:pt x="9462554" y="12616738"/>
                </a:lnTo>
                <a:lnTo>
                  <a:pt x="0" y="126167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26" id="26"/>
          <p:cNvSpPr txBox="true"/>
          <p:nvPr/>
        </p:nvSpPr>
        <p:spPr>
          <a:xfrm rot="0">
            <a:off x="1690109" y="5186357"/>
            <a:ext cx="6087077" cy="2455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59"/>
              </a:lnSpc>
            </a:pPr>
            <a:r>
              <a:rPr lang="en-US" sz="3542" b="true">
                <a:solidFill>
                  <a:srgbClr val="0F4761"/>
                </a:solidFill>
                <a:latin typeface="Aptos Bold"/>
                <a:ea typeface="Aptos Bold"/>
                <a:cs typeface="Aptos Bold"/>
                <a:sym typeface="Aptos Bold"/>
              </a:rPr>
              <a:t>“O</a:t>
            </a:r>
            <a:r>
              <a:rPr lang="en-US" sz="3542" b="true">
                <a:solidFill>
                  <a:srgbClr val="0F4761"/>
                </a:solidFill>
                <a:latin typeface="Aptos Bold"/>
                <a:ea typeface="Aptos Bold"/>
                <a:cs typeface="Aptos Bold"/>
                <a:sym typeface="Aptos Bold"/>
              </a:rPr>
              <a:t>rganizar não é conseguir fazer tudo. É decidir o que realmente importa.”</a:t>
            </a:r>
          </a:p>
          <a:p>
            <a:pPr algn="ctr">
              <a:lnSpc>
                <a:spcPts val="4723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371600" y="3047128"/>
            <a:ext cx="15544800" cy="3354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b="true" sz="4799">
                <a:solidFill>
                  <a:srgbClr val="0F4761"/>
                </a:solidFill>
                <a:latin typeface="Aptos Bold"/>
                <a:ea typeface="Aptos Bold"/>
                <a:cs typeface="Aptos Bold"/>
                <a:sym typeface="Aptos Bold"/>
              </a:rPr>
              <a:t>Entre terapias, escola e casa</a:t>
            </a:r>
          </a:p>
          <a:p>
            <a:pPr algn="ctr">
              <a:lnSpc>
                <a:spcPts val="6719"/>
              </a:lnSpc>
            </a:pPr>
            <a:r>
              <a:rPr lang="en-US" sz="47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Como organizar a vida da família atípica sem adoecer</a:t>
            </a:r>
          </a:p>
          <a:p>
            <a:pPr algn="ctr">
              <a:lnSpc>
                <a:spcPts val="6719"/>
              </a:lnSpc>
            </a:pPr>
            <a:r>
              <a:rPr lang="en-US" b="true" sz="4799">
                <a:solidFill>
                  <a:srgbClr val="0F4761"/>
                </a:solidFill>
                <a:latin typeface="Aptos Bold"/>
                <a:ea typeface="Aptos Bold"/>
                <a:cs typeface="Aptos Bold"/>
                <a:sym typeface="Aptos Bold"/>
              </a:rPr>
              <a:t>Organizar não é conseguir fazer tudo.</a:t>
            </a:r>
          </a:p>
          <a:p>
            <a:pPr algn="ctr">
              <a:lnSpc>
                <a:spcPts val="6719"/>
              </a:lnSpc>
            </a:pPr>
            <a:r>
              <a:rPr lang="en-US" b="true" sz="4799">
                <a:solidFill>
                  <a:srgbClr val="0F4761"/>
                </a:solidFill>
                <a:latin typeface="Aptos Bold"/>
                <a:ea typeface="Aptos Bold"/>
                <a:cs typeface="Aptos Bold"/>
                <a:sym typeface="Aptos Bold"/>
              </a:rPr>
              <a:t>É decidir o que realmente importa.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378322" y="3488089"/>
            <a:ext cx="7274696" cy="4837673"/>
          </a:xfrm>
          <a:custGeom>
            <a:avLst/>
            <a:gdLst/>
            <a:ahLst/>
            <a:cxnLst/>
            <a:rect r="r" b="b" t="t" l="l"/>
            <a:pathLst>
              <a:path h="4837673" w="7274696">
                <a:moveTo>
                  <a:pt x="0" y="0"/>
                </a:moveTo>
                <a:lnTo>
                  <a:pt x="7274696" y="0"/>
                </a:lnTo>
                <a:lnTo>
                  <a:pt x="7274696" y="4837672"/>
                </a:lnTo>
                <a:lnTo>
                  <a:pt x="0" y="48376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685358" y="2883304"/>
            <a:ext cx="18905700" cy="48307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08"/>
              </a:lnSpc>
            </a:pPr>
            <a:r>
              <a:rPr lang="en-US" sz="3648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Antes das 8 horas da manhã, muitas famílias já precisaram:</a:t>
            </a:r>
          </a:p>
          <a:p>
            <a:pPr algn="l" marL="735211" indent="-367606" lvl="1">
              <a:lnSpc>
                <a:spcPts val="4767"/>
              </a:lnSpc>
              <a:buFont typeface="Arial"/>
              <a:buChar char="•"/>
            </a:pPr>
            <a:r>
              <a:rPr lang="en-US" sz="340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Organizar alimentação e medicação;</a:t>
            </a:r>
          </a:p>
          <a:p>
            <a:pPr algn="l" marL="735211" indent="-367606" lvl="1">
              <a:lnSpc>
                <a:spcPts val="4767"/>
              </a:lnSpc>
              <a:buFont typeface="Arial"/>
              <a:buChar char="•"/>
            </a:pPr>
            <a:r>
              <a:rPr lang="en-US" sz="340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Lidar com recusas e crises;</a:t>
            </a:r>
          </a:p>
          <a:p>
            <a:pPr algn="l" marL="735211" indent="-367606" lvl="1">
              <a:lnSpc>
                <a:spcPts val="4767"/>
              </a:lnSpc>
              <a:buFont typeface="Arial"/>
              <a:buChar char="•"/>
            </a:pPr>
            <a:r>
              <a:rPr lang="en-US" sz="340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Preparar materiais escolares;</a:t>
            </a:r>
          </a:p>
          <a:p>
            <a:pPr algn="l" marL="735211" indent="-367606" lvl="1">
              <a:lnSpc>
                <a:spcPts val="4767"/>
              </a:lnSpc>
              <a:buFont typeface="Arial"/>
              <a:buChar char="•"/>
            </a:pPr>
            <a:r>
              <a:rPr lang="en-US" sz="340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Responder mensagens;</a:t>
            </a:r>
          </a:p>
          <a:p>
            <a:pPr algn="l" marL="735211" indent="-367606" lvl="1">
              <a:lnSpc>
                <a:spcPts val="4767"/>
              </a:lnSpc>
              <a:buFont typeface="Arial"/>
              <a:buChar char="•"/>
            </a:pPr>
            <a:r>
              <a:rPr lang="en-US" sz="340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Planejar terapias;</a:t>
            </a:r>
          </a:p>
          <a:p>
            <a:pPr algn="l" marL="735211" indent="-367606" lvl="1">
              <a:lnSpc>
                <a:spcPts val="4767"/>
              </a:lnSpc>
              <a:buFont typeface="Arial"/>
              <a:buChar char="•"/>
            </a:pPr>
            <a:r>
              <a:rPr lang="en-US" sz="340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Adaptar toda a rotina da casa.</a:t>
            </a:r>
          </a:p>
          <a:p>
            <a:pPr algn="l" marL="0" indent="0" lvl="0">
              <a:lnSpc>
                <a:spcPts val="4767"/>
              </a:lnSpc>
            </a:pPr>
            <a:r>
              <a:rPr lang="en-US" b="true" sz="3405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 sobrecarga começa antes mesmo de o dia começar.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71600" y="1842220"/>
            <a:ext cx="15544800" cy="5969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99"/>
              </a:lnSpc>
            </a:pPr>
            <a:r>
              <a:rPr lang="en-US" sz="34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A ROTINA QUE NINGUÉM VÊ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736912" y="3547103"/>
            <a:ext cx="4093326" cy="3192794"/>
          </a:xfrm>
          <a:custGeom>
            <a:avLst/>
            <a:gdLst/>
            <a:ahLst/>
            <a:cxnLst/>
            <a:rect r="r" b="b" t="t" l="l"/>
            <a:pathLst>
              <a:path h="3192794" w="4093326">
                <a:moveTo>
                  <a:pt x="0" y="0"/>
                </a:moveTo>
                <a:lnTo>
                  <a:pt x="4093326" y="0"/>
                </a:lnTo>
                <a:lnTo>
                  <a:pt x="4093326" y="3192794"/>
                </a:lnTo>
                <a:lnTo>
                  <a:pt x="0" y="31927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71600" y="1754795"/>
            <a:ext cx="15544800" cy="629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QUANDO O CUIDADO SE TRANSFORMA EM SOBRECARGA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384762" y="2669559"/>
            <a:ext cx="15544800" cy="52476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Alguns sinais de alerta: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Cansaço que não melhora com descanso;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Irritabilidade e culpa constantes;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Esquecimentos frequentes;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Sensação de nunca fazer o suficiente;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Abandono da própria saúde;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Conflitos familiares;</a:t>
            </a:r>
          </a:p>
          <a:p>
            <a:pPr algn="l" marL="712459" indent="-356229" lvl="1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Perda do prazer na convivência com a criança.</a:t>
            </a:r>
          </a:p>
          <a:p>
            <a:pPr algn="l" marL="0" indent="0" lvl="0">
              <a:lnSpc>
                <a:spcPts val="4619"/>
              </a:lnSpc>
            </a:pPr>
            <a:r>
              <a:rPr lang="en-US" b="true" sz="3299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Cuidar não deveria significar adoecer.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096081" y="3072966"/>
            <a:ext cx="7855118" cy="5223653"/>
          </a:xfrm>
          <a:custGeom>
            <a:avLst/>
            <a:gdLst/>
            <a:ahLst/>
            <a:cxnLst/>
            <a:rect r="r" b="b" t="t" l="l"/>
            <a:pathLst>
              <a:path h="5223653" w="7855118">
                <a:moveTo>
                  <a:pt x="0" y="0"/>
                </a:moveTo>
                <a:lnTo>
                  <a:pt x="7855118" y="0"/>
                </a:lnTo>
                <a:lnTo>
                  <a:pt x="7855118" y="5223653"/>
                </a:lnTo>
                <a:lnTo>
                  <a:pt x="0" y="5223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714500" y="1541277"/>
            <a:ext cx="15544800" cy="662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A ARMADILHA DA FAMÍLIA PERFEITA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896153" y="2996766"/>
            <a:ext cx="15544800" cy="4478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A família atípica não precisa:</a:t>
            </a:r>
          </a:p>
          <a:p>
            <a:pPr algn="l" marL="777227" indent="-388614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Dar conta de todas as terapias;</a:t>
            </a:r>
          </a:p>
          <a:p>
            <a:pPr algn="l" marL="777227" indent="-388614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Aplicar todas as orientações perfeitamente;</a:t>
            </a:r>
          </a:p>
          <a:p>
            <a:pPr algn="l" marL="777227" indent="-388614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Estimular a criança o tempo inteiro;</a:t>
            </a:r>
          </a:p>
          <a:p>
            <a:pPr algn="l" marL="777227" indent="-388614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Resolver tudo sozinha;</a:t>
            </a:r>
          </a:p>
          <a:p>
            <a:pPr algn="l" marL="777227" indent="-388614" lvl="1">
              <a:lnSpc>
                <a:spcPts val="5039"/>
              </a:lnSpc>
              <a:buFont typeface="Arial"/>
              <a:buChar char="•"/>
            </a:pPr>
            <a:r>
              <a:rPr lang="en-US" sz="35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Demonstrar força todos os dias.</a:t>
            </a:r>
          </a:p>
          <a:p>
            <a:pPr algn="l" marL="0" indent="0" lvl="0">
              <a:lnSpc>
                <a:spcPts val="5039"/>
              </a:lnSpc>
            </a:pPr>
            <a:r>
              <a:rPr lang="en-US" b="true" sz="3599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 perfeição também adoece.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282427" y="1541277"/>
            <a:ext cx="15544800" cy="646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19"/>
              </a:lnSpc>
            </a:pPr>
            <a:r>
              <a:rPr lang="en-US" sz="37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ORGANIZAÇÃO NÃO É ENCHER A AGENDA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592368" y="2320222"/>
            <a:ext cx="14924919" cy="55703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79"/>
              </a:lnSpc>
            </a:pPr>
            <a:r>
              <a:rPr lang="en-US" sz="4128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Organização saudável é:</a:t>
            </a:r>
          </a:p>
          <a:p>
            <a:pPr algn="ctr">
              <a:lnSpc>
                <a:spcPts val="5511"/>
              </a:lnSpc>
            </a:pPr>
            <a:r>
              <a:rPr lang="en-US" sz="3936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Definir prioridades;</a:t>
            </a:r>
          </a:p>
          <a:p>
            <a:pPr algn="ctr">
              <a:lnSpc>
                <a:spcPts val="5511"/>
              </a:lnSpc>
            </a:pPr>
            <a:r>
              <a:rPr lang="en-US" sz="3936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Reduzir excessos;</a:t>
            </a:r>
          </a:p>
          <a:p>
            <a:pPr algn="ctr">
              <a:lnSpc>
                <a:spcPts val="5511"/>
              </a:lnSpc>
            </a:pPr>
            <a:r>
              <a:rPr lang="en-US" sz="3936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Dividir responsabilidades;</a:t>
            </a:r>
          </a:p>
          <a:p>
            <a:pPr algn="ctr">
              <a:lnSpc>
                <a:spcPts val="5511"/>
              </a:lnSpc>
            </a:pPr>
            <a:r>
              <a:rPr lang="en-US" sz="3936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Criar rotinas possíveis;</a:t>
            </a:r>
          </a:p>
          <a:p>
            <a:pPr algn="ctr">
              <a:lnSpc>
                <a:spcPts val="5511"/>
              </a:lnSpc>
            </a:pPr>
            <a:r>
              <a:rPr lang="en-US" sz="3936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Preservar momentos de descanso.</a:t>
            </a:r>
          </a:p>
          <a:p>
            <a:pPr algn="ctr">
              <a:lnSpc>
                <a:spcPts val="5511"/>
              </a:lnSpc>
            </a:pPr>
          </a:p>
          <a:p>
            <a:pPr algn="ctr">
              <a:lnSpc>
                <a:spcPts val="5511"/>
              </a:lnSpc>
            </a:pPr>
            <a:r>
              <a:rPr lang="en-US" b="true" sz="3936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Uma agenda cheia não é sinônimo de cuidado eficiente.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434997" y="3901969"/>
            <a:ext cx="6106549" cy="4060855"/>
          </a:xfrm>
          <a:custGeom>
            <a:avLst/>
            <a:gdLst/>
            <a:ahLst/>
            <a:cxnLst/>
            <a:rect r="r" b="b" t="t" l="l"/>
            <a:pathLst>
              <a:path h="4060855" w="6106549">
                <a:moveTo>
                  <a:pt x="0" y="0"/>
                </a:moveTo>
                <a:lnTo>
                  <a:pt x="6106549" y="0"/>
                </a:lnTo>
                <a:lnTo>
                  <a:pt x="6106549" y="4060855"/>
                </a:lnTo>
                <a:lnTo>
                  <a:pt x="0" y="40608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714500" y="1492518"/>
            <a:ext cx="15544800" cy="5803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UM ÚNICO PLANO PARA A FAMÍLIA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035060" y="2267026"/>
            <a:ext cx="15544800" cy="569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Terapia, escola e casa não podem funcionar como três mundos separados.</a:t>
            </a:r>
          </a:p>
          <a:p>
            <a:pPr algn="l">
              <a:lnSpc>
                <a:spcPts val="4059"/>
              </a:lnSpc>
            </a:pPr>
            <a:r>
              <a:rPr lang="en-US" sz="2899" b="tru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Pergunta central:</a:t>
            </a:r>
          </a:p>
          <a:p>
            <a:pPr algn="l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Qual habilidade é mais importante para a criança e para a família neste momento?</a:t>
            </a:r>
          </a:p>
          <a:p>
            <a:pPr algn="l">
              <a:lnSpc>
                <a:spcPts val="4339"/>
              </a:lnSpc>
            </a:pPr>
            <a:r>
              <a:rPr lang="en-US" sz="30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Exemplos: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Comunicação;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Autonomia;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Regulação emocional;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Aprendizagem;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Interação social;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Alimentação;</a:t>
            </a:r>
          </a:p>
          <a:p>
            <a:pPr algn="l" marL="626101" indent="-313050" lvl="1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Sono.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254895" y="1541277"/>
            <a:ext cx="15544800" cy="646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COMO DEFINIR PRIORIDADES NAS TERAPIAS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371600" y="2736092"/>
            <a:ext cx="15544800" cy="4608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Antes de acrescentar uma intervenção, pergunte:</a:t>
            </a:r>
          </a:p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Qual necessidade está sendo trabalhada?</a:t>
            </a:r>
          </a:p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Existe um objetivo claro?</a:t>
            </a:r>
          </a:p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 criança está se beneficiando?</a:t>
            </a:r>
          </a:p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 família consegue sustentar essa rotina?</a:t>
            </a:r>
          </a:p>
          <a:p>
            <a:pPr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Os profissionais estão se comunicando?</a:t>
            </a:r>
          </a:p>
          <a:p>
            <a:pPr algn="ctr">
              <a:lnSpc>
                <a:spcPts val="5179"/>
              </a:lnSpc>
            </a:pPr>
            <a:r>
              <a:rPr lang="en-US" b="true" sz="3699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Mais terapias nem sempre significam mais desenvolvimento.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0" t="0" r="-39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71600" y="3709749"/>
            <a:ext cx="3315600" cy="2204874"/>
          </a:xfrm>
          <a:custGeom>
            <a:avLst/>
            <a:gdLst/>
            <a:ahLst/>
            <a:cxnLst/>
            <a:rect r="r" b="b" t="t" l="l"/>
            <a:pathLst>
              <a:path h="2204874" w="3315600">
                <a:moveTo>
                  <a:pt x="0" y="0"/>
                </a:moveTo>
                <a:lnTo>
                  <a:pt x="3315600" y="0"/>
                </a:lnTo>
                <a:lnTo>
                  <a:pt x="3315600" y="2204874"/>
                </a:lnTo>
                <a:lnTo>
                  <a:pt x="0" y="22048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356711" y="3319401"/>
            <a:ext cx="3902589" cy="2595222"/>
          </a:xfrm>
          <a:custGeom>
            <a:avLst/>
            <a:gdLst/>
            <a:ahLst/>
            <a:cxnLst/>
            <a:rect r="r" b="b" t="t" l="l"/>
            <a:pathLst>
              <a:path h="2595222" w="3902589">
                <a:moveTo>
                  <a:pt x="0" y="0"/>
                </a:moveTo>
                <a:lnTo>
                  <a:pt x="3902589" y="0"/>
                </a:lnTo>
                <a:lnTo>
                  <a:pt x="3902589" y="2595222"/>
                </a:lnTo>
                <a:lnTo>
                  <a:pt x="0" y="25952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391427" y="1512135"/>
            <a:ext cx="15544800" cy="6464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19"/>
              </a:lnSpc>
            </a:pPr>
            <a:r>
              <a:rPr lang="en-US" sz="37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CRIE O MAPA SEMANAL DA FAMÍLIA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71600" y="2576832"/>
            <a:ext cx="15544800" cy="50857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>
                <a:solidFill>
                  <a:srgbClr val="0F4761"/>
                </a:solidFill>
                <a:latin typeface="Aptos"/>
                <a:ea typeface="Aptos"/>
                <a:cs typeface="Aptos"/>
                <a:sym typeface="Aptos"/>
              </a:rPr>
              <a:t>Divida a semana em quatro categorias:</a:t>
            </a:r>
          </a:p>
          <a:p>
            <a:pPr algn="ctr">
              <a:lnSpc>
                <a:spcPts val="4199"/>
              </a:lnSpc>
            </a:pPr>
            <a:r>
              <a:rPr lang="en-US" b="true" sz="2999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Essencial:</a:t>
            </a:r>
            <a:r>
              <a:rPr lang="en-US" sz="29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não pode ser retirado agora.</a:t>
            </a:r>
          </a:p>
          <a:p>
            <a:pPr algn="ctr">
              <a:lnSpc>
                <a:spcPts val="4199"/>
              </a:lnSpc>
            </a:pPr>
            <a:r>
              <a:rPr lang="en-US" b="true" sz="2999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Importante:</a:t>
            </a:r>
            <a:r>
              <a:rPr lang="en-US" sz="29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contribui, mas pode ser ajustado.</a:t>
            </a:r>
          </a:p>
          <a:p>
            <a:pPr algn="ctr">
              <a:lnSpc>
                <a:spcPts val="4199"/>
              </a:lnSpc>
            </a:pPr>
            <a:r>
              <a:rPr lang="en-US" b="true" sz="2999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Delegável:</a:t>
            </a:r>
            <a:r>
              <a:rPr lang="en-US" sz="29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outra pessoa pode assumir.</a:t>
            </a:r>
          </a:p>
          <a:p>
            <a:pPr algn="ctr">
              <a:lnSpc>
                <a:spcPts val="4199"/>
              </a:lnSpc>
            </a:pPr>
            <a:r>
              <a:rPr lang="en-US" sz="2999" b="tru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Adiável:</a:t>
            </a:r>
            <a:r>
              <a:rPr lang="en-US" sz="2999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não precisa acontecer nesta semana.</a:t>
            </a:r>
          </a:p>
          <a:p>
            <a:pPr algn="ctr">
              <a:lnSpc>
                <a:spcPts val="4199"/>
              </a:lnSpc>
            </a:pPr>
          </a:p>
          <a:p>
            <a:pPr algn="ctr">
              <a:lnSpc>
                <a:spcPts val="5319"/>
              </a:lnSpc>
            </a:pPr>
            <a:r>
              <a:rPr lang="en-US" b="true" sz="3799">
                <a:solidFill>
                  <a:srgbClr val="0F4761"/>
                </a:solidFill>
                <a:latin typeface="Aptos Bold"/>
                <a:ea typeface="Aptos Bold"/>
                <a:cs typeface="Aptos Bold"/>
                <a:sym typeface="Aptos Bold"/>
              </a:rPr>
              <a:t>Inclua também:</a:t>
            </a:r>
          </a:p>
          <a:p>
            <a:pPr algn="ctr">
              <a:lnSpc>
                <a:spcPts val="5039"/>
              </a:lnSpc>
            </a:pPr>
            <a:r>
              <a:rPr lang="en-US" b="true" sz="3599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Tempo de deslocamento; </a:t>
            </a:r>
            <a:r>
              <a:rPr lang="en-US" b="true" sz="3599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Alimentação; Sono;</a:t>
            </a:r>
          </a:p>
          <a:p>
            <a:pPr algn="ctr">
              <a:lnSpc>
                <a:spcPts val="5039"/>
              </a:lnSpc>
            </a:pPr>
            <a:r>
              <a:rPr lang="en-US" b="true" sz="3599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Trabalho; Descanso; Momentos em família.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DAHPv-pSqQY</dc:identifier>
  <dcterms:modified xsi:type="dcterms:W3CDTF">2011-08-01T06:04:30Z</dcterms:modified>
  <cp:revision>1</cp:revision>
  <dc:title>SLIDE</dc:title>
</cp:coreProperties>
</file>